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aleway"/>
      <p:regular r:id="rId27"/>
      <p:bold r:id="rId28"/>
      <p:italic r:id="rId29"/>
      <p:boldItalic r:id="rId30"/>
    </p:embeddedFont>
    <p:embeddedFont>
      <p:font typeface="Heebo"/>
      <p:regular r:id="rId31"/>
      <p:bold r:id="rId32"/>
    </p:embeddedFont>
    <p:embeddedFont>
      <p:font typeface="Anaheim"/>
      <p:regular r:id="rId33"/>
      <p:bold r:id="rId34"/>
    </p:embeddedFont>
    <p:embeddedFont>
      <p:font typeface="PT Sans"/>
      <p:regular r:id="rId35"/>
      <p:bold r:id="rId36"/>
      <p:italic r:id="rId37"/>
      <p:boldItalic r:id="rId38"/>
    </p:embeddedFont>
    <p:embeddedFont>
      <p:font typeface="Inter Tight SemiBold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21B7E9A-AC3F-4447-AF59-8D409653A3D8}">
  <a:tblStyle styleId="{F21B7E9A-AC3F-4447-AF59-8D409653A3D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nterTightSemiBold-bold.fntdata"/><Relationship Id="rId20" Type="http://schemas.openxmlformats.org/officeDocument/2006/relationships/slide" Target="slides/slide15.xml"/><Relationship Id="rId42" Type="http://schemas.openxmlformats.org/officeDocument/2006/relationships/font" Target="fonts/InterTightSemiBold-boldItalic.fntdata"/><Relationship Id="rId41" Type="http://schemas.openxmlformats.org/officeDocument/2006/relationships/font" Target="fonts/InterTightSemiBold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aleway-bold.fntdata"/><Relationship Id="rId27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Heebo-regular.fntdata"/><Relationship Id="rId3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33" Type="http://schemas.openxmlformats.org/officeDocument/2006/relationships/font" Target="fonts/Anaheim-regular.fntdata"/><Relationship Id="rId10" Type="http://schemas.openxmlformats.org/officeDocument/2006/relationships/slide" Target="slides/slide5.xml"/><Relationship Id="rId32" Type="http://schemas.openxmlformats.org/officeDocument/2006/relationships/font" Target="fonts/Heebo-bold.fntdata"/><Relationship Id="rId13" Type="http://schemas.openxmlformats.org/officeDocument/2006/relationships/slide" Target="slides/slide8.xml"/><Relationship Id="rId35" Type="http://schemas.openxmlformats.org/officeDocument/2006/relationships/font" Target="fonts/PTSans-regular.fntdata"/><Relationship Id="rId12" Type="http://schemas.openxmlformats.org/officeDocument/2006/relationships/slide" Target="slides/slide7.xml"/><Relationship Id="rId34" Type="http://schemas.openxmlformats.org/officeDocument/2006/relationships/font" Target="fonts/Anaheim-bold.fntdata"/><Relationship Id="rId15" Type="http://schemas.openxmlformats.org/officeDocument/2006/relationships/slide" Target="slides/slide10.xml"/><Relationship Id="rId37" Type="http://schemas.openxmlformats.org/officeDocument/2006/relationships/font" Target="fonts/PTSans-italic.fntdata"/><Relationship Id="rId14" Type="http://schemas.openxmlformats.org/officeDocument/2006/relationships/slide" Target="slides/slide9.xml"/><Relationship Id="rId36" Type="http://schemas.openxmlformats.org/officeDocument/2006/relationships/font" Target="fonts/PTSans-bold.fntdata"/><Relationship Id="rId17" Type="http://schemas.openxmlformats.org/officeDocument/2006/relationships/slide" Target="slides/slide12.xml"/><Relationship Id="rId39" Type="http://schemas.openxmlformats.org/officeDocument/2006/relationships/font" Target="fonts/InterTightSemiBold-regular.fntdata"/><Relationship Id="rId16" Type="http://schemas.openxmlformats.org/officeDocument/2006/relationships/slide" Target="slides/slide11.xml"/><Relationship Id="rId38" Type="http://schemas.openxmlformats.org/officeDocument/2006/relationships/font" Target="fonts/PTSans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a3ccc1b0b4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a3ccc1b0b4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a3ccc1b0b4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a3ccc1b0b4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a3ccc1b0b4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a3ccc1b0b4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3a3ccc1b0b4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3a3ccc1b0b4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84d99d1a72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184d99d1a7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a3ccc1b0b4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3a3ccc1b0b4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84d99d1a7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84d99d1a7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a3ccc1b0b4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a3ccc1b0b4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3a3ccc1b0b4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3a3ccc1b0b4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3a3ccc1b0b4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3a3ccc1b0b4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54dda1946d_4_27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54dda1946d_4_27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54dda1946d_6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54dda1946d_6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a3ccc1b0b4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a3ccc1b0b4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a3ccc1b0b4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a3ccc1b0b4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a3ccc1b0b4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a3ccc1b0b4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54dda1946d_6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54dda1946d_6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a3ccc1b0b4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a3ccc1b0b4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a3ccc1b0b4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3a3ccc1b0b4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7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708191" y="-2032261"/>
            <a:ext cx="7315926" cy="10949501"/>
            <a:chOff x="-1708191" y="-2032261"/>
            <a:chExt cx="7315926" cy="10949501"/>
          </a:xfrm>
        </p:grpSpPr>
        <p:pic>
          <p:nvPicPr>
            <p:cNvPr id="10" name="Google Shape;10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1708191" y="-2032261"/>
              <a:ext cx="5457352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1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039584" y="3773739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" name="Google Shape;12;p2"/>
          <p:cNvSpPr txBox="1"/>
          <p:nvPr>
            <p:ph type="ctrTitle"/>
          </p:nvPr>
        </p:nvSpPr>
        <p:spPr>
          <a:xfrm>
            <a:off x="713225" y="1137400"/>
            <a:ext cx="4511100" cy="147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713225" y="3355950"/>
            <a:ext cx="1819500" cy="6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11"/>
          <p:cNvGrpSpPr/>
          <p:nvPr/>
        </p:nvGrpSpPr>
        <p:grpSpPr>
          <a:xfrm>
            <a:off x="-1942266" y="-1102611"/>
            <a:ext cx="14960126" cy="5409451"/>
            <a:chOff x="-1942266" y="-1102611"/>
            <a:chExt cx="14960126" cy="5409451"/>
          </a:xfrm>
        </p:grpSpPr>
        <p:pic>
          <p:nvPicPr>
            <p:cNvPr id="79" name="Google Shape;79;p1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-1942266" y="-1102611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" name="Google Shape;80;p1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560509" y="-836661"/>
              <a:ext cx="5457352" cy="5143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1" name="Google Shape;81;p11"/>
          <p:cNvSpPr txBox="1"/>
          <p:nvPr>
            <p:ph hasCustomPrompt="1" type="title"/>
          </p:nvPr>
        </p:nvSpPr>
        <p:spPr>
          <a:xfrm>
            <a:off x="2028300" y="689825"/>
            <a:ext cx="5087400" cy="11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2" name="Google Shape;82;p11"/>
          <p:cNvSpPr txBox="1"/>
          <p:nvPr>
            <p:ph idx="1" type="subTitle"/>
          </p:nvPr>
        </p:nvSpPr>
        <p:spPr>
          <a:xfrm>
            <a:off x="2028300" y="1695650"/>
            <a:ext cx="5087400" cy="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3"/>
          <p:cNvGrpSpPr/>
          <p:nvPr/>
        </p:nvGrpSpPr>
        <p:grpSpPr>
          <a:xfrm>
            <a:off x="-2046004" y="-463298"/>
            <a:ext cx="12850165" cy="8884912"/>
            <a:chOff x="-2046004" y="-463298"/>
            <a:chExt cx="12850165" cy="8884912"/>
          </a:xfrm>
        </p:grpSpPr>
        <p:pic>
          <p:nvPicPr>
            <p:cNvPr id="86" name="Google Shape;86;p1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1226151">
              <a:off x="-1405874" y="3374612"/>
              <a:ext cx="4283692" cy="443884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7051873" y="-1549712"/>
              <a:ext cx="2665873" cy="483870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8" name="Google Shape;88;p13"/>
          <p:cNvGrpSpPr/>
          <p:nvPr/>
        </p:nvGrpSpPr>
        <p:grpSpPr>
          <a:xfrm>
            <a:off x="-1674791" y="-2620111"/>
            <a:ext cx="12834252" cy="11559026"/>
            <a:chOff x="-1674791" y="-2620111"/>
            <a:chExt cx="12834252" cy="11559026"/>
          </a:xfrm>
        </p:grpSpPr>
        <p:pic>
          <p:nvPicPr>
            <p:cNvPr id="89" name="Google Shape;89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702109" y="3795414"/>
              <a:ext cx="5457352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0" name="Google Shape;90;p1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674791" y="-2620111"/>
              <a:ext cx="5457352" cy="5143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1" name="Google Shape;91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2" name="Google Shape;92;p13"/>
          <p:cNvSpPr txBox="1"/>
          <p:nvPr>
            <p:ph hasCustomPrompt="1" idx="2" type="title"/>
          </p:nvPr>
        </p:nvSpPr>
        <p:spPr>
          <a:xfrm>
            <a:off x="720000" y="2055158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/>
          <p:nvPr>
            <p:ph hasCustomPrompt="1" idx="3" type="title"/>
          </p:nvPr>
        </p:nvSpPr>
        <p:spPr>
          <a:xfrm>
            <a:off x="720000" y="3260016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/>
          <p:nvPr>
            <p:ph hasCustomPrompt="1" idx="4" type="title"/>
          </p:nvPr>
        </p:nvSpPr>
        <p:spPr>
          <a:xfrm>
            <a:off x="3306000" y="2055158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/>
          <p:nvPr>
            <p:ph hasCustomPrompt="1" idx="5" type="title"/>
          </p:nvPr>
        </p:nvSpPr>
        <p:spPr>
          <a:xfrm>
            <a:off x="3306000" y="3260016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/>
          <p:nvPr>
            <p:ph hasCustomPrompt="1" idx="6" type="title"/>
          </p:nvPr>
        </p:nvSpPr>
        <p:spPr>
          <a:xfrm>
            <a:off x="5892000" y="2055158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/>
          <p:nvPr>
            <p:ph hasCustomPrompt="1" idx="7" type="title"/>
          </p:nvPr>
        </p:nvSpPr>
        <p:spPr>
          <a:xfrm>
            <a:off x="5892000" y="3260016"/>
            <a:ext cx="734700" cy="447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/>
          <p:nvPr>
            <p:ph idx="1" type="subTitle"/>
          </p:nvPr>
        </p:nvSpPr>
        <p:spPr>
          <a:xfrm>
            <a:off x="720000" y="2502700"/>
            <a:ext cx="2532000" cy="4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9" name="Google Shape;99;p13"/>
          <p:cNvSpPr txBox="1"/>
          <p:nvPr>
            <p:ph idx="8" type="subTitle"/>
          </p:nvPr>
        </p:nvSpPr>
        <p:spPr>
          <a:xfrm>
            <a:off x="3306000" y="2502700"/>
            <a:ext cx="2532000" cy="4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0" name="Google Shape;100;p13"/>
          <p:cNvSpPr txBox="1"/>
          <p:nvPr>
            <p:ph idx="9" type="subTitle"/>
          </p:nvPr>
        </p:nvSpPr>
        <p:spPr>
          <a:xfrm>
            <a:off x="5892000" y="2502700"/>
            <a:ext cx="2532000" cy="4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1" name="Google Shape;101;p13"/>
          <p:cNvSpPr txBox="1"/>
          <p:nvPr>
            <p:ph idx="13" type="subTitle"/>
          </p:nvPr>
        </p:nvSpPr>
        <p:spPr>
          <a:xfrm>
            <a:off x="720000" y="3707625"/>
            <a:ext cx="25320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2" name="Google Shape;102;p13"/>
          <p:cNvSpPr txBox="1"/>
          <p:nvPr>
            <p:ph idx="14" type="subTitle"/>
          </p:nvPr>
        </p:nvSpPr>
        <p:spPr>
          <a:xfrm>
            <a:off x="3306000" y="3707625"/>
            <a:ext cx="25320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3" name="Google Shape;103;p13"/>
          <p:cNvSpPr txBox="1"/>
          <p:nvPr>
            <p:ph idx="15" type="subTitle"/>
          </p:nvPr>
        </p:nvSpPr>
        <p:spPr>
          <a:xfrm>
            <a:off x="5892000" y="3707625"/>
            <a:ext cx="25320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 txBox="1"/>
          <p:nvPr>
            <p:ph type="title"/>
          </p:nvPr>
        </p:nvSpPr>
        <p:spPr>
          <a:xfrm>
            <a:off x="1311035" y="1131361"/>
            <a:ext cx="3205500" cy="105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6" name="Google Shape;106;p14"/>
          <p:cNvSpPr txBox="1"/>
          <p:nvPr>
            <p:ph idx="1" type="subTitle"/>
          </p:nvPr>
        </p:nvSpPr>
        <p:spPr>
          <a:xfrm>
            <a:off x="863275" y="2263250"/>
            <a:ext cx="4902000" cy="16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/>
        </p:txBody>
      </p:sp>
      <p:grpSp>
        <p:nvGrpSpPr>
          <p:cNvPr id="107" name="Google Shape;107;p14"/>
          <p:cNvGrpSpPr/>
          <p:nvPr/>
        </p:nvGrpSpPr>
        <p:grpSpPr>
          <a:xfrm>
            <a:off x="-2445725" y="-311661"/>
            <a:ext cx="5131526" cy="8064530"/>
            <a:chOff x="-2329975" y="-710986"/>
            <a:chExt cx="5131526" cy="8064530"/>
          </a:xfrm>
        </p:grpSpPr>
        <p:pic>
          <p:nvPicPr>
            <p:cNvPr id="108" name="Google Shape;108;p1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2329975" y="2638217"/>
              <a:ext cx="5131526" cy="4715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9" name="Google Shape;109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308112" y="-710986"/>
              <a:ext cx="2212193" cy="51435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10" name="Google Shape;11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2690034" y="3769114"/>
            <a:ext cx="356815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/>
          <p:nvPr>
            <p:ph idx="2" type="pic"/>
          </p:nvPr>
        </p:nvSpPr>
        <p:spPr>
          <a:xfrm>
            <a:off x="5619152" y="539500"/>
            <a:ext cx="2811600" cy="40644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13" name="Google Shape;113;p15"/>
          <p:cNvGrpSpPr/>
          <p:nvPr/>
        </p:nvGrpSpPr>
        <p:grpSpPr>
          <a:xfrm>
            <a:off x="-1070841" y="-1166586"/>
            <a:ext cx="12267626" cy="9224051"/>
            <a:chOff x="-1070841" y="-1166586"/>
            <a:chExt cx="12267626" cy="9224051"/>
          </a:xfrm>
        </p:grpSpPr>
        <p:pic>
          <p:nvPicPr>
            <p:cNvPr id="114" name="Google Shape;114;p1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7628634" y="2913964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5" name="Google Shape;115;p1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1070841" y="-1166586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6" name="Google Shape;116;p15"/>
          <p:cNvSpPr txBox="1"/>
          <p:nvPr>
            <p:ph type="title"/>
          </p:nvPr>
        </p:nvSpPr>
        <p:spPr>
          <a:xfrm>
            <a:off x="713225" y="615700"/>
            <a:ext cx="4169700" cy="5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7" name="Google Shape;117;p15"/>
          <p:cNvSpPr txBox="1"/>
          <p:nvPr>
            <p:ph idx="1" type="subTitle"/>
          </p:nvPr>
        </p:nvSpPr>
        <p:spPr>
          <a:xfrm>
            <a:off x="713225" y="1059125"/>
            <a:ext cx="4169700" cy="6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8" name="Google Shape;118;p15"/>
          <p:cNvSpPr/>
          <p:nvPr>
            <p:ph idx="3" type="pic"/>
          </p:nvPr>
        </p:nvSpPr>
        <p:spPr>
          <a:xfrm>
            <a:off x="3983848" y="1903775"/>
            <a:ext cx="1566600" cy="2700300"/>
          </a:xfrm>
          <a:prstGeom prst="rect">
            <a:avLst/>
          </a:prstGeom>
          <a:noFill/>
          <a:ln>
            <a:noFill/>
          </a:ln>
        </p:spPr>
      </p:sp>
      <p:sp>
        <p:nvSpPr>
          <p:cNvPr id="119" name="Google Shape;119;p15"/>
          <p:cNvSpPr/>
          <p:nvPr>
            <p:ph idx="4" type="pic"/>
          </p:nvPr>
        </p:nvSpPr>
        <p:spPr>
          <a:xfrm>
            <a:off x="2348536" y="1903775"/>
            <a:ext cx="1566600" cy="2700300"/>
          </a:xfrm>
          <a:prstGeom prst="rect">
            <a:avLst/>
          </a:prstGeom>
          <a:noFill/>
          <a:ln>
            <a:noFill/>
          </a:ln>
        </p:spPr>
      </p:sp>
      <p:sp>
        <p:nvSpPr>
          <p:cNvPr id="120" name="Google Shape;120;p15"/>
          <p:cNvSpPr/>
          <p:nvPr>
            <p:ph idx="5" type="pic"/>
          </p:nvPr>
        </p:nvSpPr>
        <p:spPr>
          <a:xfrm>
            <a:off x="713225" y="1903775"/>
            <a:ext cx="1566600" cy="2700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_1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Google Shape;122;p16"/>
          <p:cNvGrpSpPr/>
          <p:nvPr/>
        </p:nvGrpSpPr>
        <p:grpSpPr>
          <a:xfrm>
            <a:off x="-2229251" y="-3828038"/>
            <a:ext cx="14938977" cy="12282002"/>
            <a:chOff x="-2229251" y="-3828038"/>
            <a:chExt cx="14938977" cy="12282002"/>
          </a:xfrm>
        </p:grpSpPr>
        <p:pic>
          <p:nvPicPr>
            <p:cNvPr id="123" name="Google Shape;123;p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-2035770">
              <a:off x="6733124" y="-2880637"/>
              <a:ext cx="4963721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4" name="Google Shape;124;p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2229251" y="3310464"/>
              <a:ext cx="4963722" cy="51435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5" name="Google Shape;125;p16"/>
          <p:cNvGrpSpPr/>
          <p:nvPr/>
        </p:nvGrpSpPr>
        <p:grpSpPr>
          <a:xfrm>
            <a:off x="-4580566" y="-837087"/>
            <a:ext cx="13672651" cy="8872426"/>
            <a:chOff x="-4580566" y="-782962"/>
            <a:chExt cx="13672651" cy="8872426"/>
          </a:xfrm>
        </p:grpSpPr>
        <p:pic>
          <p:nvPicPr>
            <p:cNvPr id="126" name="Google Shape;126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5400000">
              <a:off x="4736259" y="3733639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7" name="Google Shape;127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5400000">
              <a:off x="-3792891" y="-1570636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8" name="Google Shape;128;p16"/>
          <p:cNvSpPr txBox="1"/>
          <p:nvPr>
            <p:ph type="title"/>
          </p:nvPr>
        </p:nvSpPr>
        <p:spPr>
          <a:xfrm>
            <a:off x="722376" y="448056"/>
            <a:ext cx="77085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9" name="Google Shape;129;p16"/>
          <p:cNvSpPr txBox="1"/>
          <p:nvPr>
            <p:ph idx="1" type="subTitle"/>
          </p:nvPr>
        </p:nvSpPr>
        <p:spPr>
          <a:xfrm>
            <a:off x="713225" y="1124700"/>
            <a:ext cx="7708500" cy="12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2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7"/>
          <p:cNvGrpSpPr/>
          <p:nvPr/>
        </p:nvGrpSpPr>
        <p:grpSpPr>
          <a:xfrm>
            <a:off x="-1655462" y="-629486"/>
            <a:ext cx="13206857" cy="7074555"/>
            <a:chOff x="-1655462" y="-629486"/>
            <a:chExt cx="13206857" cy="7074555"/>
          </a:xfrm>
        </p:grpSpPr>
        <p:pic>
          <p:nvPicPr>
            <p:cNvPr id="132" name="Google Shape;132;p1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1655462" y="189814"/>
              <a:ext cx="2212193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3" name="Google Shape;133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098050" y="1729742"/>
              <a:ext cx="5131526" cy="4715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4" name="Google Shape;134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587674" y="-629486"/>
              <a:ext cx="4963722" cy="51435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5" name="Google Shape;13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621434" y="3546614"/>
            <a:ext cx="356815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 txBox="1"/>
          <p:nvPr>
            <p:ph type="title"/>
          </p:nvPr>
        </p:nvSpPr>
        <p:spPr>
          <a:xfrm>
            <a:off x="722376" y="448056"/>
            <a:ext cx="77085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7" name="Google Shape;137;p17"/>
          <p:cNvSpPr txBox="1"/>
          <p:nvPr>
            <p:ph idx="1" type="subTitle"/>
          </p:nvPr>
        </p:nvSpPr>
        <p:spPr>
          <a:xfrm>
            <a:off x="713225" y="1124685"/>
            <a:ext cx="7739700" cy="27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naheim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4621409" y="-3869211"/>
            <a:ext cx="545735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0" name="Google Shape;140;p18"/>
          <p:cNvGrpSpPr/>
          <p:nvPr/>
        </p:nvGrpSpPr>
        <p:grpSpPr>
          <a:xfrm>
            <a:off x="-2963425" y="2863542"/>
            <a:ext cx="14283533" cy="5666672"/>
            <a:chOff x="-2963425" y="2863542"/>
            <a:chExt cx="14283533" cy="5666672"/>
          </a:xfrm>
        </p:grpSpPr>
        <p:pic>
          <p:nvPicPr>
            <p:cNvPr id="141" name="Google Shape;141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2963425" y="2863542"/>
              <a:ext cx="5131526" cy="4715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2" name="Google Shape;142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356386" y="3386714"/>
              <a:ext cx="4963722" cy="5143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3" name="Google Shape;143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4" name="Google Shape;144;p18"/>
          <p:cNvSpPr txBox="1"/>
          <p:nvPr>
            <p:ph idx="1" type="subTitle"/>
          </p:nvPr>
        </p:nvSpPr>
        <p:spPr>
          <a:xfrm>
            <a:off x="720000" y="2735032"/>
            <a:ext cx="2392800" cy="16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5" name="Google Shape;145;p18"/>
          <p:cNvSpPr txBox="1"/>
          <p:nvPr>
            <p:ph idx="2" type="subTitle"/>
          </p:nvPr>
        </p:nvSpPr>
        <p:spPr>
          <a:xfrm>
            <a:off x="3375598" y="2735032"/>
            <a:ext cx="2392800" cy="16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6" name="Google Shape;146;p18"/>
          <p:cNvSpPr txBox="1"/>
          <p:nvPr>
            <p:ph idx="3" type="subTitle"/>
          </p:nvPr>
        </p:nvSpPr>
        <p:spPr>
          <a:xfrm>
            <a:off x="6031075" y="2735032"/>
            <a:ext cx="2392800" cy="16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7" name="Google Shape;147;p18"/>
          <p:cNvSpPr txBox="1"/>
          <p:nvPr>
            <p:ph idx="4" type="subTitle"/>
          </p:nvPr>
        </p:nvSpPr>
        <p:spPr>
          <a:xfrm>
            <a:off x="720000" y="2390038"/>
            <a:ext cx="2392800" cy="4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48" name="Google Shape;148;p18"/>
          <p:cNvSpPr txBox="1"/>
          <p:nvPr>
            <p:ph idx="5" type="subTitle"/>
          </p:nvPr>
        </p:nvSpPr>
        <p:spPr>
          <a:xfrm>
            <a:off x="3375602" y="2390038"/>
            <a:ext cx="2392800" cy="4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49" name="Google Shape;149;p18"/>
          <p:cNvSpPr txBox="1"/>
          <p:nvPr>
            <p:ph idx="6" type="subTitle"/>
          </p:nvPr>
        </p:nvSpPr>
        <p:spPr>
          <a:xfrm>
            <a:off x="6031075" y="2390038"/>
            <a:ext cx="2392800" cy="4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8007073" y="-2343037"/>
            <a:ext cx="2665873" cy="4838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-2252241" y="1538789"/>
            <a:ext cx="545735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4" name="Google Shape;154;p19"/>
          <p:cNvSpPr txBox="1"/>
          <p:nvPr>
            <p:ph idx="1" type="subTitle"/>
          </p:nvPr>
        </p:nvSpPr>
        <p:spPr>
          <a:xfrm>
            <a:off x="1001574" y="1609269"/>
            <a:ext cx="33144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55" name="Google Shape;155;p19"/>
          <p:cNvSpPr txBox="1"/>
          <p:nvPr>
            <p:ph idx="2" type="subTitle"/>
          </p:nvPr>
        </p:nvSpPr>
        <p:spPr>
          <a:xfrm>
            <a:off x="4828026" y="1609269"/>
            <a:ext cx="33144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56" name="Google Shape;156;p19"/>
          <p:cNvSpPr txBox="1"/>
          <p:nvPr>
            <p:ph idx="3" type="subTitle"/>
          </p:nvPr>
        </p:nvSpPr>
        <p:spPr>
          <a:xfrm>
            <a:off x="1001574" y="3269844"/>
            <a:ext cx="33144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57" name="Google Shape;157;p19"/>
          <p:cNvSpPr txBox="1"/>
          <p:nvPr>
            <p:ph idx="4" type="subTitle"/>
          </p:nvPr>
        </p:nvSpPr>
        <p:spPr>
          <a:xfrm>
            <a:off x="4828026" y="3269844"/>
            <a:ext cx="33144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58" name="Google Shape;158;p19"/>
          <p:cNvSpPr txBox="1"/>
          <p:nvPr>
            <p:ph idx="5" type="subTitle"/>
          </p:nvPr>
        </p:nvSpPr>
        <p:spPr>
          <a:xfrm>
            <a:off x="1001575" y="1339975"/>
            <a:ext cx="3314400" cy="41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59" name="Google Shape;159;p19"/>
          <p:cNvSpPr txBox="1"/>
          <p:nvPr>
            <p:ph idx="6" type="subTitle"/>
          </p:nvPr>
        </p:nvSpPr>
        <p:spPr>
          <a:xfrm>
            <a:off x="1001575" y="3000800"/>
            <a:ext cx="3314400" cy="41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60" name="Google Shape;160;p19"/>
          <p:cNvSpPr txBox="1"/>
          <p:nvPr>
            <p:ph idx="7" type="subTitle"/>
          </p:nvPr>
        </p:nvSpPr>
        <p:spPr>
          <a:xfrm>
            <a:off x="4827999" y="1339975"/>
            <a:ext cx="3314400" cy="41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61" name="Google Shape;161;p19"/>
          <p:cNvSpPr txBox="1"/>
          <p:nvPr>
            <p:ph idx="8" type="subTitle"/>
          </p:nvPr>
        </p:nvSpPr>
        <p:spPr>
          <a:xfrm>
            <a:off x="4827999" y="3000800"/>
            <a:ext cx="3314400" cy="41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4082466" y="-1601961"/>
            <a:ext cx="545735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4" name="Google Shape;164;p20"/>
          <p:cNvGrpSpPr/>
          <p:nvPr/>
        </p:nvGrpSpPr>
        <p:grpSpPr>
          <a:xfrm>
            <a:off x="-2767076" y="-1984310"/>
            <a:ext cx="16331037" cy="9575074"/>
            <a:chOff x="-2767076" y="-1984310"/>
            <a:chExt cx="16331037" cy="9575074"/>
          </a:xfrm>
        </p:grpSpPr>
        <p:pic>
          <p:nvPicPr>
            <p:cNvPr id="165" name="Google Shape;165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3196004">
              <a:off x="7536650" y="-1028887"/>
              <a:ext cx="4963720" cy="51434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2767076" y="2447264"/>
              <a:ext cx="4963722" cy="5143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7" name="Google Shape;167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8" name="Google Shape;168;p20"/>
          <p:cNvSpPr txBox="1"/>
          <p:nvPr>
            <p:ph idx="1" type="subTitle"/>
          </p:nvPr>
        </p:nvSpPr>
        <p:spPr>
          <a:xfrm>
            <a:off x="720000" y="1606908"/>
            <a:ext cx="22335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9" name="Google Shape;169;p20"/>
          <p:cNvSpPr txBox="1"/>
          <p:nvPr>
            <p:ph idx="2" type="subTitle"/>
          </p:nvPr>
        </p:nvSpPr>
        <p:spPr>
          <a:xfrm>
            <a:off x="3455250" y="1606908"/>
            <a:ext cx="22335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0" name="Google Shape;170;p20"/>
          <p:cNvSpPr txBox="1"/>
          <p:nvPr>
            <p:ph idx="3" type="subTitle"/>
          </p:nvPr>
        </p:nvSpPr>
        <p:spPr>
          <a:xfrm>
            <a:off x="720000" y="3270357"/>
            <a:ext cx="22335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1" name="Google Shape;171;p20"/>
          <p:cNvSpPr txBox="1"/>
          <p:nvPr>
            <p:ph idx="4" type="subTitle"/>
          </p:nvPr>
        </p:nvSpPr>
        <p:spPr>
          <a:xfrm>
            <a:off x="3455250" y="3270357"/>
            <a:ext cx="22335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2" name="Google Shape;172;p20"/>
          <p:cNvSpPr txBox="1"/>
          <p:nvPr>
            <p:ph idx="5" type="subTitle"/>
          </p:nvPr>
        </p:nvSpPr>
        <p:spPr>
          <a:xfrm>
            <a:off x="6190500" y="1606908"/>
            <a:ext cx="22335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3" name="Google Shape;173;p20"/>
          <p:cNvSpPr txBox="1"/>
          <p:nvPr>
            <p:ph idx="6" type="subTitle"/>
          </p:nvPr>
        </p:nvSpPr>
        <p:spPr>
          <a:xfrm>
            <a:off x="6190500" y="3270357"/>
            <a:ext cx="22335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4" name="Google Shape;174;p20"/>
          <p:cNvSpPr txBox="1"/>
          <p:nvPr>
            <p:ph idx="7" type="subTitle"/>
          </p:nvPr>
        </p:nvSpPr>
        <p:spPr>
          <a:xfrm>
            <a:off x="720000" y="1385422"/>
            <a:ext cx="2233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75" name="Google Shape;175;p20"/>
          <p:cNvSpPr txBox="1"/>
          <p:nvPr>
            <p:ph idx="8" type="subTitle"/>
          </p:nvPr>
        </p:nvSpPr>
        <p:spPr>
          <a:xfrm>
            <a:off x="3455250" y="1385422"/>
            <a:ext cx="2231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76" name="Google Shape;176;p20"/>
          <p:cNvSpPr txBox="1"/>
          <p:nvPr>
            <p:ph idx="9" type="subTitle"/>
          </p:nvPr>
        </p:nvSpPr>
        <p:spPr>
          <a:xfrm>
            <a:off x="6190500" y="1385422"/>
            <a:ext cx="2231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77" name="Google Shape;177;p20"/>
          <p:cNvSpPr txBox="1"/>
          <p:nvPr>
            <p:ph idx="13" type="subTitle"/>
          </p:nvPr>
        </p:nvSpPr>
        <p:spPr>
          <a:xfrm>
            <a:off x="720000" y="3045654"/>
            <a:ext cx="2233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78" name="Google Shape;178;p20"/>
          <p:cNvSpPr txBox="1"/>
          <p:nvPr>
            <p:ph idx="14" type="subTitle"/>
          </p:nvPr>
        </p:nvSpPr>
        <p:spPr>
          <a:xfrm>
            <a:off x="3455250" y="3045659"/>
            <a:ext cx="2231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79" name="Google Shape;179;p20"/>
          <p:cNvSpPr txBox="1"/>
          <p:nvPr>
            <p:ph idx="15" type="subTitle"/>
          </p:nvPr>
        </p:nvSpPr>
        <p:spPr>
          <a:xfrm>
            <a:off x="6190500" y="3045659"/>
            <a:ext cx="2231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oogle Shape;15;p3"/>
          <p:cNvGrpSpPr/>
          <p:nvPr/>
        </p:nvGrpSpPr>
        <p:grpSpPr>
          <a:xfrm>
            <a:off x="-293366" y="-526812"/>
            <a:ext cx="10641276" cy="7627626"/>
            <a:chOff x="-293366" y="-526812"/>
            <a:chExt cx="10641276" cy="7627626"/>
          </a:xfrm>
        </p:grpSpPr>
        <p:pic>
          <p:nvPicPr>
            <p:cNvPr id="16" name="Google Shape;16;p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5992084" y="2744989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17;p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494309" y="-1314486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" name="Google Shape;1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5400000">
            <a:off x="6300213" y="-1603786"/>
            <a:ext cx="221219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3"/>
          <p:cNvGrpSpPr/>
          <p:nvPr/>
        </p:nvGrpSpPr>
        <p:grpSpPr>
          <a:xfrm>
            <a:off x="-1184452" y="423951"/>
            <a:ext cx="5283372" cy="7164927"/>
            <a:chOff x="1033248" y="945314"/>
            <a:chExt cx="5283372" cy="7164927"/>
          </a:xfrm>
        </p:grpSpPr>
        <p:pic>
          <p:nvPicPr>
            <p:cNvPr id="20" name="Google Shape;20;p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 rot="10800000">
              <a:off x="1033248" y="3271538"/>
              <a:ext cx="2665873" cy="48387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" name="Google Shape;21;p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352899" y="945314"/>
              <a:ext cx="4963722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" name="Google Shape;22;p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959376" y="1582139"/>
              <a:ext cx="2212193" cy="5143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" name="Google Shape;23;p3"/>
          <p:cNvSpPr txBox="1"/>
          <p:nvPr>
            <p:ph type="title"/>
          </p:nvPr>
        </p:nvSpPr>
        <p:spPr>
          <a:xfrm>
            <a:off x="4736025" y="2903425"/>
            <a:ext cx="36948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"/>
          <p:cNvSpPr txBox="1"/>
          <p:nvPr>
            <p:ph hasCustomPrompt="1" idx="2" type="title"/>
          </p:nvPr>
        </p:nvSpPr>
        <p:spPr>
          <a:xfrm>
            <a:off x="7421325" y="1962700"/>
            <a:ext cx="10095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/>
          <p:nvPr>
            <p:ph idx="3" type="pic"/>
          </p:nvPr>
        </p:nvSpPr>
        <p:spPr>
          <a:xfrm>
            <a:off x="599650" y="265625"/>
            <a:ext cx="4059900" cy="40644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oogle Shape;181;p21"/>
          <p:cNvGrpSpPr/>
          <p:nvPr/>
        </p:nvGrpSpPr>
        <p:grpSpPr>
          <a:xfrm>
            <a:off x="-710227" y="-1946337"/>
            <a:ext cx="13051419" cy="7258242"/>
            <a:chOff x="-710227" y="-1946337"/>
            <a:chExt cx="13051419" cy="7258242"/>
          </a:xfrm>
        </p:grpSpPr>
        <p:pic>
          <p:nvPicPr>
            <p:cNvPr id="182" name="Google Shape;182;p2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2006237" y="214087"/>
              <a:ext cx="5131526" cy="4715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3" name="Google Shape;183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-710227" y="-1946337"/>
              <a:ext cx="2665873" cy="48387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4" name="Google Shape;184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5714406">
              <a:off x="7071662" y="33790"/>
              <a:ext cx="496372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5" name="Google Shape;185;p21"/>
          <p:cNvSpPr txBox="1"/>
          <p:nvPr>
            <p:ph hasCustomPrompt="1" type="title"/>
          </p:nvPr>
        </p:nvSpPr>
        <p:spPr>
          <a:xfrm>
            <a:off x="798375" y="2838925"/>
            <a:ext cx="3492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6" name="Google Shape;186;p21"/>
          <p:cNvSpPr txBox="1"/>
          <p:nvPr>
            <p:ph idx="1" type="subTitle"/>
          </p:nvPr>
        </p:nvSpPr>
        <p:spPr>
          <a:xfrm>
            <a:off x="798388" y="3521649"/>
            <a:ext cx="34926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87" name="Google Shape;187;p21"/>
          <p:cNvSpPr txBox="1"/>
          <p:nvPr>
            <p:ph hasCustomPrompt="1" idx="2" type="title"/>
          </p:nvPr>
        </p:nvSpPr>
        <p:spPr>
          <a:xfrm>
            <a:off x="2825688" y="1127939"/>
            <a:ext cx="3492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8" name="Google Shape;188;p21"/>
          <p:cNvSpPr txBox="1"/>
          <p:nvPr>
            <p:ph idx="3" type="subTitle"/>
          </p:nvPr>
        </p:nvSpPr>
        <p:spPr>
          <a:xfrm>
            <a:off x="2825688" y="1810650"/>
            <a:ext cx="34926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89" name="Google Shape;189;p21"/>
          <p:cNvSpPr txBox="1"/>
          <p:nvPr>
            <p:ph hasCustomPrompt="1" idx="4" type="title"/>
          </p:nvPr>
        </p:nvSpPr>
        <p:spPr>
          <a:xfrm>
            <a:off x="4853000" y="2838925"/>
            <a:ext cx="3492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90" name="Google Shape;190;p21"/>
          <p:cNvSpPr txBox="1"/>
          <p:nvPr>
            <p:ph idx="5" type="subTitle"/>
          </p:nvPr>
        </p:nvSpPr>
        <p:spPr>
          <a:xfrm>
            <a:off x="4853013" y="3521649"/>
            <a:ext cx="3492600" cy="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191" name="Google Shape;191;p21"/>
          <p:cNvGrpSpPr/>
          <p:nvPr/>
        </p:nvGrpSpPr>
        <p:grpSpPr>
          <a:xfrm>
            <a:off x="288009" y="-1798212"/>
            <a:ext cx="9631151" cy="9027626"/>
            <a:chOff x="288009" y="-1798212"/>
            <a:chExt cx="9631151" cy="9027626"/>
          </a:xfrm>
        </p:grpSpPr>
        <p:pic>
          <p:nvPicPr>
            <p:cNvPr id="192" name="Google Shape;192;p2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-5400000">
              <a:off x="1075684" y="2873589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3" name="Google Shape;193;p2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 rot="-5400000">
              <a:off x="5563334" y="-2585886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22"/>
          <p:cNvGrpSpPr/>
          <p:nvPr/>
        </p:nvGrpSpPr>
        <p:grpSpPr>
          <a:xfrm>
            <a:off x="-4082466" y="-1601961"/>
            <a:ext cx="14881377" cy="9163526"/>
            <a:chOff x="-4082466" y="-1601961"/>
            <a:chExt cx="14881377" cy="9163526"/>
          </a:xfrm>
        </p:grpSpPr>
        <p:pic>
          <p:nvPicPr>
            <p:cNvPr id="196" name="Google Shape;196;p2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0800000">
              <a:off x="-4082466" y="-1601961"/>
              <a:ext cx="5457352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7" name="Google Shape;197;p2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0800000">
              <a:off x="5341559" y="2418064"/>
              <a:ext cx="5457352" cy="51435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8" name="Google Shape;198;p22"/>
          <p:cNvGrpSpPr/>
          <p:nvPr/>
        </p:nvGrpSpPr>
        <p:grpSpPr>
          <a:xfrm>
            <a:off x="-1533166" y="-778720"/>
            <a:ext cx="12974151" cy="7170955"/>
            <a:chOff x="-1533166" y="-778720"/>
            <a:chExt cx="12974151" cy="7170955"/>
          </a:xfrm>
        </p:grpSpPr>
        <p:pic>
          <p:nvPicPr>
            <p:cNvPr id="199" name="Google Shape;199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7763138" y="-2244374"/>
              <a:ext cx="2212193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0" name="Google Shape;200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5400000">
              <a:off x="-67512" y="2714389"/>
              <a:ext cx="2212193" cy="5143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1" name="Google Shape;201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oogle Shape;203;p23"/>
          <p:cNvGrpSpPr/>
          <p:nvPr/>
        </p:nvGrpSpPr>
        <p:grpSpPr>
          <a:xfrm>
            <a:off x="-827516" y="-1749787"/>
            <a:ext cx="11796651" cy="9037626"/>
            <a:chOff x="-827516" y="-1749787"/>
            <a:chExt cx="11796651" cy="9037626"/>
          </a:xfrm>
        </p:grpSpPr>
        <p:pic>
          <p:nvPicPr>
            <p:cNvPr id="204" name="Google Shape;204;p2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5400000">
              <a:off x="-39841" y="2932014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5" name="Google Shape;205;p2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-5400000">
              <a:off x="6613309" y="-2537461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6" name="Google Shape;206;p23"/>
          <p:cNvGrpSpPr/>
          <p:nvPr/>
        </p:nvGrpSpPr>
        <p:grpSpPr>
          <a:xfrm>
            <a:off x="-4346593" y="-2534989"/>
            <a:ext cx="17692156" cy="10259435"/>
            <a:chOff x="-4346593" y="-2534989"/>
            <a:chExt cx="17692156" cy="10259435"/>
          </a:xfrm>
        </p:grpSpPr>
        <p:pic>
          <p:nvPicPr>
            <p:cNvPr id="207" name="Google Shape;207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-3003894">
              <a:off x="-3263352" y="-1552861"/>
              <a:ext cx="4963724" cy="51435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8" name="Google Shape;208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7796106">
              <a:off x="7298598" y="1598814"/>
              <a:ext cx="4963724" cy="514350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9" name="Google Shape;209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Google Shape;211;p24"/>
          <p:cNvGrpSpPr/>
          <p:nvPr/>
        </p:nvGrpSpPr>
        <p:grpSpPr>
          <a:xfrm>
            <a:off x="-2854916" y="-4416911"/>
            <a:ext cx="9007201" cy="13920701"/>
            <a:chOff x="-2854916" y="-4416911"/>
            <a:chExt cx="9007201" cy="13920701"/>
          </a:xfrm>
        </p:grpSpPr>
        <p:pic>
          <p:nvPicPr>
            <p:cNvPr id="212" name="Google Shape;212;p2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-2854916" y="-60136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3" name="Google Shape;213;p2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2584134" y="4360289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4" name="Google Shape;214;p2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593184" y="-4416911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5" name="Google Shape;215;p24"/>
          <p:cNvSpPr txBox="1"/>
          <p:nvPr>
            <p:ph type="title"/>
          </p:nvPr>
        </p:nvSpPr>
        <p:spPr>
          <a:xfrm>
            <a:off x="713225" y="1128750"/>
            <a:ext cx="4448100" cy="92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6" name="Google Shape;216;p24"/>
          <p:cNvSpPr txBox="1"/>
          <p:nvPr>
            <p:ph idx="1" type="subTitle"/>
          </p:nvPr>
        </p:nvSpPr>
        <p:spPr>
          <a:xfrm>
            <a:off x="713225" y="1910002"/>
            <a:ext cx="4448100" cy="80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7" name="Google Shape;217;p24"/>
          <p:cNvSpPr txBox="1"/>
          <p:nvPr/>
        </p:nvSpPr>
        <p:spPr>
          <a:xfrm>
            <a:off x="713225" y="3352225"/>
            <a:ext cx="40806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CREDITS:</a:t>
            </a:r>
            <a:r>
              <a:rPr lang="en" sz="10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rPr>
              <a:t> </a:t>
            </a:r>
            <a:endParaRPr b="1" sz="1000" u="sng">
              <a:solidFill>
                <a:schemeClr val="dk1"/>
              </a:solidFill>
              <a:latin typeface="Heebo"/>
              <a:ea typeface="Heebo"/>
              <a:cs typeface="Heebo"/>
              <a:sym typeface="Heebo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25"/>
          <p:cNvGrpSpPr/>
          <p:nvPr/>
        </p:nvGrpSpPr>
        <p:grpSpPr>
          <a:xfrm>
            <a:off x="-2641700" y="-2464733"/>
            <a:ext cx="14020826" cy="9253002"/>
            <a:chOff x="-2641700" y="-2464733"/>
            <a:chExt cx="14020826" cy="9253002"/>
          </a:xfrm>
        </p:grpSpPr>
        <p:pic>
          <p:nvPicPr>
            <p:cNvPr id="220" name="Google Shape;220;p2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247600" y="2072942"/>
              <a:ext cx="5131526" cy="4715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1" name="Google Shape;221;p2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2641700" y="-2464733"/>
              <a:ext cx="5131526" cy="471532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22" name="Google Shape;222;p25"/>
          <p:cNvGrpSpPr/>
          <p:nvPr/>
        </p:nvGrpSpPr>
        <p:grpSpPr>
          <a:xfrm>
            <a:off x="-1368300" y="-383737"/>
            <a:ext cx="13416160" cy="7367565"/>
            <a:chOff x="-1368300" y="-383737"/>
            <a:chExt cx="13416160" cy="7367565"/>
          </a:xfrm>
        </p:grpSpPr>
        <p:pic>
          <p:nvPicPr>
            <p:cNvPr id="223" name="Google Shape;223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7186051">
              <a:off x="-34215" y="1586593"/>
              <a:ext cx="3568149" cy="514349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5400000">
              <a:off x="7692034" y="-1171411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6" name="Google Shape;226;p26"/>
          <p:cNvGrpSpPr/>
          <p:nvPr/>
        </p:nvGrpSpPr>
        <p:grpSpPr>
          <a:xfrm>
            <a:off x="-2748781" y="-4245972"/>
            <a:ext cx="14338702" cy="11890187"/>
            <a:chOff x="-2748781" y="-4245972"/>
            <a:chExt cx="14338702" cy="11890187"/>
          </a:xfrm>
        </p:grpSpPr>
        <p:pic>
          <p:nvPicPr>
            <p:cNvPr id="227" name="Google Shape;227;p2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2040602" y="2805513"/>
              <a:ext cx="2665873" cy="48387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8" name="Google Shape;228;p2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22838" y="2121514"/>
              <a:ext cx="2212193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9" name="Google Shape;229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3005391">
              <a:off x="-1665652" y="-3264010"/>
              <a:ext cx="4963720" cy="51434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0" name="Google Shape;230;p2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6121826">
              <a:off x="6075498" y="-3533997"/>
              <a:ext cx="4963719" cy="514349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31" name="Google Shape;231;p26"/>
          <p:cNvGrpSpPr/>
          <p:nvPr/>
        </p:nvGrpSpPr>
        <p:grpSpPr>
          <a:xfrm>
            <a:off x="-4022566" y="-919412"/>
            <a:ext cx="17173601" cy="5757151"/>
            <a:chOff x="-4022566" y="-919412"/>
            <a:chExt cx="17173601" cy="5757151"/>
          </a:xfrm>
        </p:grpSpPr>
        <p:pic>
          <p:nvPicPr>
            <p:cNvPr id="232" name="Google Shape;232;p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693684" y="-305761"/>
              <a:ext cx="5457352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3" name="Google Shape;233;p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5400000">
              <a:off x="-4179491" y="-762486"/>
              <a:ext cx="5457352" cy="514350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06237" y="3067817"/>
            <a:ext cx="5131526" cy="47153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" name="Google Shape;28;p4"/>
          <p:cNvGrpSpPr/>
          <p:nvPr/>
        </p:nvGrpSpPr>
        <p:grpSpPr>
          <a:xfrm>
            <a:off x="-2881991" y="-2336811"/>
            <a:ext cx="14656501" cy="7096101"/>
            <a:chOff x="-2881991" y="-2336811"/>
            <a:chExt cx="14656501" cy="7096101"/>
          </a:xfrm>
        </p:grpSpPr>
        <p:pic>
          <p:nvPicPr>
            <p:cNvPr id="29" name="Google Shape;29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206359" y="-2336811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0" name="Google Shape;30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-2881991" y="-384211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1" name="Google Shape;31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subTitle"/>
          </p:nvPr>
        </p:nvSpPr>
        <p:spPr>
          <a:xfrm>
            <a:off x="5151737" y="2739900"/>
            <a:ext cx="2505600" cy="14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2" type="subTitle"/>
          </p:nvPr>
        </p:nvSpPr>
        <p:spPr>
          <a:xfrm>
            <a:off x="1486663" y="2739900"/>
            <a:ext cx="2505600" cy="14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3" type="subTitle"/>
          </p:nvPr>
        </p:nvSpPr>
        <p:spPr>
          <a:xfrm>
            <a:off x="1486663" y="2287751"/>
            <a:ext cx="2505600" cy="50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4" type="subTitle"/>
          </p:nvPr>
        </p:nvSpPr>
        <p:spPr>
          <a:xfrm>
            <a:off x="5151738" y="2287751"/>
            <a:ext cx="2505600" cy="50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39" name="Google Shape;39;p5"/>
          <p:cNvGrpSpPr/>
          <p:nvPr/>
        </p:nvGrpSpPr>
        <p:grpSpPr>
          <a:xfrm>
            <a:off x="-1706012" y="-2305311"/>
            <a:ext cx="13573082" cy="7988301"/>
            <a:chOff x="-1706012" y="-2305311"/>
            <a:chExt cx="13573082" cy="7988301"/>
          </a:xfrm>
        </p:grpSpPr>
        <p:pic>
          <p:nvPicPr>
            <p:cNvPr id="40" name="Google Shape;40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6903349" y="-2305311"/>
              <a:ext cx="4963722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Google Shape;41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706012" y="539489"/>
              <a:ext cx="2212193" cy="51435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2" name="Google Shape;42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5397584" y="2832464"/>
            <a:ext cx="356815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6"/>
          <p:cNvGrpSpPr/>
          <p:nvPr/>
        </p:nvGrpSpPr>
        <p:grpSpPr>
          <a:xfrm>
            <a:off x="-4077971" y="-3353513"/>
            <a:ext cx="13614840" cy="10269753"/>
            <a:chOff x="-4077971" y="-3353513"/>
            <a:chExt cx="13614840" cy="10269753"/>
          </a:xfrm>
        </p:grpSpPr>
        <p:pic>
          <p:nvPicPr>
            <p:cNvPr id="45" name="Google Shape;45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7324676" y="1772739"/>
              <a:ext cx="2212193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6" name="Google Shape;46;p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2146076">
              <a:off x="-3042875" y="-2387912"/>
              <a:ext cx="4963722" cy="51435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7" name="Google Shape;47;p6"/>
          <p:cNvGrpSpPr/>
          <p:nvPr/>
        </p:nvGrpSpPr>
        <p:grpSpPr>
          <a:xfrm>
            <a:off x="-1717716" y="-2454312"/>
            <a:ext cx="13328126" cy="11639176"/>
            <a:chOff x="-1717716" y="-2454312"/>
            <a:chExt cx="13328126" cy="11639176"/>
          </a:xfrm>
        </p:grpSpPr>
        <p:pic>
          <p:nvPicPr>
            <p:cNvPr id="48" name="Google Shape;48;p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 rot="5400000">
              <a:off x="7254584" y="-3241986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Google Shape;49;p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717716" y="4041364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0" name="Google Shape;50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4742674" y="-190311"/>
            <a:ext cx="496372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" name="Google Shape;53;p7"/>
          <p:cNvGrpSpPr/>
          <p:nvPr/>
        </p:nvGrpSpPr>
        <p:grpSpPr>
          <a:xfrm>
            <a:off x="-2356572" y="826725"/>
            <a:ext cx="13727082" cy="6801264"/>
            <a:chOff x="-2356572" y="826725"/>
            <a:chExt cx="13727082" cy="6801264"/>
          </a:xfrm>
        </p:grpSpPr>
        <p:pic>
          <p:nvPicPr>
            <p:cNvPr id="54" name="Google Shape;54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802359" y="2484489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5" name="Google Shape;55;p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5235329">
              <a:off x="-2385792" y="1103663"/>
              <a:ext cx="5457352" cy="5143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6" name="Google Shape;56;p7"/>
          <p:cNvSpPr txBox="1"/>
          <p:nvPr>
            <p:ph type="title"/>
          </p:nvPr>
        </p:nvSpPr>
        <p:spPr>
          <a:xfrm>
            <a:off x="811975" y="878850"/>
            <a:ext cx="4097700" cy="10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7" name="Google Shape;57;p7"/>
          <p:cNvSpPr txBox="1"/>
          <p:nvPr>
            <p:ph idx="1" type="subTitle"/>
          </p:nvPr>
        </p:nvSpPr>
        <p:spPr>
          <a:xfrm>
            <a:off x="811975" y="1966350"/>
            <a:ext cx="40977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/>
        </p:txBody>
      </p:sp>
      <p:sp>
        <p:nvSpPr>
          <p:cNvPr id="58" name="Google Shape;58;p7"/>
          <p:cNvSpPr/>
          <p:nvPr>
            <p:ph idx="2" type="pic"/>
          </p:nvPr>
        </p:nvSpPr>
        <p:spPr>
          <a:xfrm>
            <a:off x="5230350" y="875700"/>
            <a:ext cx="3389700" cy="33921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oogle Shape;60;p8"/>
          <p:cNvGrpSpPr/>
          <p:nvPr/>
        </p:nvGrpSpPr>
        <p:grpSpPr>
          <a:xfrm>
            <a:off x="-1761638" y="-2260404"/>
            <a:ext cx="13445667" cy="9573508"/>
            <a:chOff x="-1761638" y="-2260404"/>
            <a:chExt cx="13445667" cy="9573508"/>
          </a:xfrm>
        </p:grpSpPr>
        <p:pic>
          <p:nvPicPr>
            <p:cNvPr id="61" name="Google Shape;61;p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4894599">
              <a:off x="6011633" y="-1756187"/>
              <a:ext cx="545735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2" name="Google Shape;62;p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905401">
              <a:off x="-1546592" y="1665388"/>
              <a:ext cx="545735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3" name="Google Shape;63;p8"/>
          <p:cNvGrpSpPr/>
          <p:nvPr/>
        </p:nvGrpSpPr>
        <p:grpSpPr>
          <a:xfrm>
            <a:off x="-1039887" y="-842761"/>
            <a:ext cx="11162693" cy="7245026"/>
            <a:chOff x="-1039887" y="-842761"/>
            <a:chExt cx="11162693" cy="7245026"/>
          </a:xfrm>
        </p:grpSpPr>
        <p:pic>
          <p:nvPicPr>
            <p:cNvPr id="64" name="Google Shape;64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039887" y="-842761"/>
              <a:ext cx="2212193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" name="Google Shape;65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7910613" y="1258764"/>
              <a:ext cx="2212193" cy="5143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6" name="Google Shape;66;p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90139" y="3075039"/>
            <a:ext cx="4963722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" name="Google Shape;69;p9"/>
          <p:cNvGrpSpPr/>
          <p:nvPr/>
        </p:nvGrpSpPr>
        <p:grpSpPr>
          <a:xfrm>
            <a:off x="-2581566" y="-1507961"/>
            <a:ext cx="13915976" cy="7955376"/>
            <a:chOff x="-2581566" y="-1507961"/>
            <a:chExt cx="13915976" cy="7955376"/>
          </a:xfrm>
        </p:grpSpPr>
        <p:pic>
          <p:nvPicPr>
            <p:cNvPr id="70" name="Google Shape;70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766259" y="1303914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1" name="Google Shape;71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-2581566" y="-1507961"/>
              <a:ext cx="3568151" cy="5143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2" name="Google Shape;72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3" name="Google Shape;73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0"/>
          <p:cNvSpPr txBox="1"/>
          <p:nvPr>
            <p:ph type="title"/>
          </p:nvPr>
        </p:nvSpPr>
        <p:spPr>
          <a:xfrm>
            <a:off x="1948800" y="4014450"/>
            <a:ext cx="5246400" cy="4416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 SemiBold"/>
              <a:buNone/>
              <a:defRPr sz="30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 SemiBold"/>
              <a:buNone/>
              <a:defRPr sz="30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 SemiBold"/>
              <a:buNone/>
              <a:defRPr sz="30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 SemiBold"/>
              <a:buNone/>
              <a:defRPr sz="30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 SemiBold"/>
              <a:buNone/>
              <a:defRPr sz="30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 SemiBold"/>
              <a:buNone/>
              <a:defRPr sz="30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 SemiBold"/>
              <a:buNone/>
              <a:defRPr sz="30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 SemiBold"/>
              <a:buNone/>
              <a:defRPr sz="30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nter Tight SemiBold"/>
              <a:buNone/>
              <a:defRPr sz="30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ebo"/>
              <a:buChar char="●"/>
              <a:defRPr sz="12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ebo"/>
              <a:buChar char="○"/>
              <a:defRPr sz="12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ebo"/>
              <a:buChar char="■"/>
              <a:defRPr sz="12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ebo"/>
              <a:buChar char="●"/>
              <a:defRPr sz="12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ebo"/>
              <a:buChar char="○"/>
              <a:defRPr sz="12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ebo"/>
              <a:buChar char="■"/>
              <a:defRPr sz="12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ebo"/>
              <a:buChar char="●"/>
              <a:defRPr sz="12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ebo"/>
              <a:buChar char="○"/>
              <a:defRPr sz="12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Heebo"/>
              <a:buChar char="■"/>
              <a:defRPr sz="1200">
                <a:solidFill>
                  <a:schemeClr val="dk1"/>
                </a:solidFill>
                <a:latin typeface="Heebo"/>
                <a:ea typeface="Heebo"/>
                <a:cs typeface="Heebo"/>
                <a:sym typeface="Heeb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transition spd="med">
    <p:fade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7.png"/><Relationship Id="rId6" Type="http://schemas.openxmlformats.org/officeDocument/2006/relationships/image" Target="../media/image16.png"/><Relationship Id="rId7" Type="http://schemas.openxmlformats.org/officeDocument/2006/relationships/image" Target="../media/image1.png"/><Relationship Id="rId8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7.png"/><Relationship Id="rId6" Type="http://schemas.openxmlformats.org/officeDocument/2006/relationships/image" Target="../media/image1.png"/><Relationship Id="rId7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34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8" name="Google Shape;238;p27"/>
          <p:cNvGrpSpPr/>
          <p:nvPr/>
        </p:nvGrpSpPr>
        <p:grpSpPr>
          <a:xfrm>
            <a:off x="4082725" y="-420387"/>
            <a:ext cx="5131526" cy="5352823"/>
            <a:chOff x="4082725" y="-420387"/>
            <a:chExt cx="5131526" cy="5352823"/>
          </a:xfrm>
        </p:grpSpPr>
        <p:pic>
          <p:nvPicPr>
            <p:cNvPr id="239" name="Google Shape;239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082725" y="66617"/>
              <a:ext cx="5131526" cy="4715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0" name="Google Shape;240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094000" y="756636"/>
              <a:ext cx="2300648" cy="4175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1" name="Google Shape;241;p2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766200" y="-420387"/>
              <a:ext cx="4283692" cy="443884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2" name="Google Shape;242;p2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241428" y="1695158"/>
              <a:ext cx="1651484" cy="1609538"/>
            </a:xfrm>
            <a:prstGeom prst="rect">
              <a:avLst/>
            </a:prstGeom>
            <a:noFill/>
            <a:ln>
              <a:noFill/>
            </a:ln>
            <a:effectLst>
              <a:outerShdw blurRad="414338" rotWithShape="0" algn="bl" dir="2820000" dist="400050">
                <a:srgbClr val="BAFFFF"/>
              </a:outerShdw>
            </a:effectLst>
          </p:spPr>
        </p:pic>
        <p:pic>
          <p:nvPicPr>
            <p:cNvPr id="243" name="Google Shape;243;p2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6767650" y="462635"/>
              <a:ext cx="1909122" cy="443884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4" name="Google Shape;244;p27"/>
          <p:cNvSpPr txBox="1"/>
          <p:nvPr>
            <p:ph type="ctrTitle"/>
          </p:nvPr>
        </p:nvSpPr>
        <p:spPr>
          <a:xfrm>
            <a:off x="713225" y="1137400"/>
            <a:ext cx="4511100" cy="147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400">
                <a:latin typeface="Arial"/>
                <a:ea typeface="Arial"/>
                <a:cs typeface="Arial"/>
                <a:sym typeface="Arial"/>
              </a:rPr>
              <a:t>AI-Powered Toxic Comment Detection and Moderation System</a:t>
            </a:r>
            <a:endParaRPr/>
          </a:p>
        </p:txBody>
      </p:sp>
      <p:sp>
        <p:nvSpPr>
          <p:cNvPr id="245" name="Google Shape;245;p27"/>
          <p:cNvSpPr txBox="1"/>
          <p:nvPr>
            <p:ph idx="1" type="subTitle"/>
          </p:nvPr>
        </p:nvSpPr>
        <p:spPr>
          <a:xfrm>
            <a:off x="713225" y="3355950"/>
            <a:ext cx="1819500" cy="6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-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 Shah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Nayanpreet Chhabra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Shunottara Ingle</a:t>
            </a:r>
            <a:endParaRPr/>
          </a:p>
        </p:txBody>
      </p:sp>
      <p:pic>
        <p:nvPicPr>
          <p:cNvPr id="246" name="Google Shape;246;p2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2333567" y="2085508"/>
            <a:ext cx="1270420" cy="1270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GenAI Integration - Why and Where?</a:t>
            </a:r>
            <a:endParaRPr/>
          </a:p>
        </p:txBody>
      </p:sp>
      <p:sp>
        <p:nvSpPr>
          <p:cNvPr id="322" name="Google Shape;322;p36"/>
          <p:cNvSpPr txBox="1"/>
          <p:nvPr>
            <p:ph idx="2" type="subTitle"/>
          </p:nvPr>
        </p:nvSpPr>
        <p:spPr>
          <a:xfrm>
            <a:off x="797525" y="1290300"/>
            <a:ext cx="3620100" cy="22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💡 Why Use GenAI in Moderation?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ML model gives only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binary output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(toxic or non-toxic)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Lacks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contextual explanation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or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human-like reasoning</a:t>
            </a:r>
            <a:br>
              <a:rPr b="1" lang="en" sz="1100">
                <a:latin typeface="Arial"/>
                <a:ea typeface="Arial"/>
                <a:cs typeface="Arial"/>
                <a:sym typeface="Arial"/>
              </a:rPr>
            </a:b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Moderators need help understanding </a:t>
            </a:r>
            <a:r>
              <a:rPr i="1" lang="en" sz="1100">
                <a:latin typeface="Arial"/>
                <a:ea typeface="Arial"/>
                <a:cs typeface="Arial"/>
                <a:sym typeface="Arial"/>
              </a:rPr>
              <a:t>why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something is toxic and </a:t>
            </a:r>
            <a:r>
              <a:rPr i="1" lang="en" sz="1100">
                <a:latin typeface="Arial"/>
                <a:ea typeface="Arial"/>
                <a:cs typeface="Arial"/>
                <a:sym typeface="Arial"/>
              </a:rPr>
              <a:t>what to do next</a:t>
            </a:r>
            <a:endParaRPr i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6"/>
          <p:cNvSpPr txBox="1"/>
          <p:nvPr>
            <p:ph idx="2" type="subTitle"/>
          </p:nvPr>
        </p:nvSpPr>
        <p:spPr>
          <a:xfrm>
            <a:off x="4417625" y="1290300"/>
            <a:ext cx="4453500" cy="33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🔁 Where GenAI Was Integrated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✅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Only triggered when ML model flags comment as toxic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📦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GenAI Modules Added: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Counter-Response Generator</a:t>
            </a:r>
            <a:br>
              <a:rPr b="1" lang="en" sz="1100"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latin typeface="Arial"/>
                <a:ea typeface="Arial"/>
                <a:cs typeface="Arial"/>
                <a:sym typeface="Arial"/>
              </a:rPr>
              <a:t> → De-escalates by replying calmly and respectfully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i="1" lang="en" sz="1100">
                <a:latin typeface="Arial"/>
                <a:ea typeface="Arial"/>
                <a:cs typeface="Arial"/>
                <a:sym typeface="Arial"/>
              </a:rPr>
              <a:t>(e.g., “Let’s maintain respect in this discussion.”)</a:t>
            </a:r>
            <a:br>
              <a:rPr i="1" lang="en" sz="1100">
                <a:latin typeface="Arial"/>
                <a:ea typeface="Arial"/>
                <a:cs typeface="Arial"/>
                <a:sym typeface="Arial"/>
              </a:rPr>
            </a:br>
            <a:endParaRPr i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Moderator Explanation Generator</a:t>
            </a:r>
            <a:br>
              <a:rPr b="1" lang="en" sz="1100"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latin typeface="Arial"/>
                <a:ea typeface="Arial"/>
                <a:cs typeface="Arial"/>
                <a:sym typeface="Arial"/>
              </a:rPr>
              <a:t> → Tells </a:t>
            </a:r>
            <a:r>
              <a:rPr i="1" lang="en" sz="1100">
                <a:latin typeface="Arial"/>
                <a:ea typeface="Arial"/>
                <a:cs typeface="Arial"/>
                <a:sym typeface="Arial"/>
              </a:rPr>
              <a:t>why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comment is toxic + suggests action (warn, mute, ban)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🟥 Rewriter Module (toxic → polite) was attempted but later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abandoned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36"/>
          <p:cNvSpPr txBox="1"/>
          <p:nvPr>
            <p:ph idx="2" type="subTitle"/>
          </p:nvPr>
        </p:nvSpPr>
        <p:spPr>
          <a:xfrm>
            <a:off x="1017125" y="3722550"/>
            <a:ext cx="3180900" cy="1035900"/>
          </a:xfrm>
          <a:prstGeom prst="rect">
            <a:avLst/>
          </a:prstGeom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📌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Key Benefit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From just labeling → to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actionable moderation insights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7"/>
          <p:cNvSpPr txBox="1"/>
          <p:nvPr>
            <p:ph type="title"/>
          </p:nvPr>
        </p:nvSpPr>
        <p:spPr>
          <a:xfrm>
            <a:off x="313625" y="445025"/>
            <a:ext cx="850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 A : Toxic to Polite Rewriter (Abandoned)</a:t>
            </a:r>
            <a:endParaRPr/>
          </a:p>
        </p:txBody>
      </p:sp>
      <p:sp>
        <p:nvSpPr>
          <p:cNvPr id="330" name="Google Shape;330;p37"/>
          <p:cNvSpPr txBox="1"/>
          <p:nvPr>
            <p:ph idx="2" type="subTitle"/>
          </p:nvPr>
        </p:nvSpPr>
        <p:spPr>
          <a:xfrm>
            <a:off x="421175" y="1290300"/>
            <a:ext cx="3252900" cy="22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Goal -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Rewrite a toxic comment into a polite version.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Why It Failed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Many models repeated the toxic comment instead of rewriting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Several models hallucinated or amplified toxicity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Access restrictions (gated models)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Rate limits and API failures</a:t>
            </a:r>
            <a:br>
              <a:rPr lang="en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37"/>
          <p:cNvSpPr txBox="1"/>
          <p:nvPr>
            <p:ph idx="2" type="subTitle"/>
          </p:nvPr>
        </p:nvSpPr>
        <p:spPr>
          <a:xfrm>
            <a:off x="457175" y="3785275"/>
            <a:ext cx="3180900" cy="1035900"/>
          </a:xfrm>
          <a:prstGeom prst="rect">
            <a:avLst/>
          </a:prstGeom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Conclusion - 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We abandoned the rewriting module due to reliability and safety issues.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32" name="Google Shape;332;p37"/>
          <p:cNvGraphicFramePr/>
          <p:nvPr/>
        </p:nvGraphicFramePr>
        <p:xfrm>
          <a:off x="4051525" y="1565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{F21B7E9A-AC3F-4447-AF59-8D409653A3D8}</a:tableStyleId>
              </a:tblPr>
              <a:tblGrid>
                <a:gridCol w="1191475"/>
                <a:gridCol w="1370675"/>
                <a:gridCol w="1012275"/>
                <a:gridCol w="1191475"/>
              </a:tblGrid>
              <a:tr h="645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200" u="sng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</a:t>
                      </a:r>
                      <a:endParaRPr b="1" sz="1200" u="sng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200" u="sng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Provider</a:t>
                      </a:r>
                      <a:endParaRPr b="1" sz="1200" u="sng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200" u="sng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Outcome</a:t>
                      </a:r>
                      <a:endParaRPr b="1" sz="1200" u="sng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en" sz="1200" u="sng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Reason</a:t>
                      </a:r>
                      <a:endParaRPr b="1" sz="1200" u="sng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1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mixtral-8x7b-32768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Groq/OpenRouter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Failed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Model decommissioned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1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zephyr-7b-beta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Together.ai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Failed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Required credits, repeated text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1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command-r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Cohere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Failed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Rate-limited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1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gpt-3.5-turbo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OpenAI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Failed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Team account quota exhausted</a:t>
                      </a:r>
                      <a:endParaRPr sz="1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8"/>
          <p:cNvSpPr txBox="1"/>
          <p:nvPr>
            <p:ph type="title"/>
          </p:nvPr>
        </p:nvSpPr>
        <p:spPr>
          <a:xfrm>
            <a:off x="313625" y="445025"/>
            <a:ext cx="850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 B : Counter-Response Generator</a:t>
            </a:r>
            <a:endParaRPr/>
          </a:p>
        </p:txBody>
      </p:sp>
      <p:sp>
        <p:nvSpPr>
          <p:cNvPr id="338" name="Google Shape;338;p38"/>
          <p:cNvSpPr txBox="1"/>
          <p:nvPr>
            <p:ph idx="2" type="subTitle"/>
          </p:nvPr>
        </p:nvSpPr>
        <p:spPr>
          <a:xfrm>
            <a:off x="313625" y="1290300"/>
            <a:ext cx="5555700" cy="18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🧠 Objective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Instead of rewriting, generate a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calm, empathetic response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to toxic comments.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Goal: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De-escalate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conflict and promote respectful discourse.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🤖 Prompt Design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i="1" lang="en" sz="1050">
                <a:latin typeface="Arial"/>
                <a:ea typeface="Arial"/>
                <a:cs typeface="Arial"/>
                <a:sym typeface="Arial"/>
              </a:rPr>
              <a:t>“If the comment is offensive, generate a calm and respectful reply that </a:t>
            </a:r>
            <a:endParaRPr i="1" sz="1050">
              <a:latin typeface="Arial"/>
              <a:ea typeface="Arial"/>
              <a:cs typeface="Arial"/>
              <a:sym typeface="Arial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50">
                <a:latin typeface="Arial"/>
                <a:ea typeface="Arial"/>
                <a:cs typeface="Arial"/>
                <a:sym typeface="Arial"/>
              </a:rPr>
              <a:t>de-escalates the tension.”</a:t>
            </a:r>
            <a:endParaRPr i="1" sz="105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38"/>
          <p:cNvSpPr txBox="1"/>
          <p:nvPr>
            <p:ph idx="2" type="subTitle"/>
          </p:nvPr>
        </p:nvSpPr>
        <p:spPr>
          <a:xfrm>
            <a:off x="5792825" y="1643675"/>
            <a:ext cx="3180900" cy="1277700"/>
          </a:xfrm>
          <a:prstGeom prst="rect">
            <a:avLst/>
          </a:prstGeom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Model Used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Model: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mistralai/mixtral-8x7b-instruct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Provider: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OpenRouter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Integrated with Gradio for interactive use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40" name="Google Shape;340;p38"/>
          <p:cNvGraphicFramePr/>
          <p:nvPr/>
        </p:nvGraphicFramePr>
        <p:xfrm>
          <a:off x="946025" y="3444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{F21B7E9A-AC3F-4447-AF59-8D409653A3D8}</a:tableStyleId>
              </a:tblPr>
              <a:tblGrid>
                <a:gridCol w="3619500"/>
                <a:gridCol w="3619500"/>
              </a:tblGrid>
              <a:tr h="1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</a:rPr>
                        <a:t>Toxic Comment</a:t>
                      </a:r>
                      <a:endParaRPr b="1"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</a:rPr>
                        <a:t>Counter - Response</a:t>
                      </a:r>
                      <a:endParaRPr b="1"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“Why are you even allowed to speak?”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“Everyone deserves a chance to express themselves. Let’s keep it respectful.”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“You’re the dumbest person here.”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“Let’s be kind. We all learn at our own pace.”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9"/>
          <p:cNvSpPr txBox="1"/>
          <p:nvPr>
            <p:ph type="title"/>
          </p:nvPr>
        </p:nvSpPr>
        <p:spPr>
          <a:xfrm>
            <a:off x="320100" y="283725"/>
            <a:ext cx="850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 C : Moderator Guidance System</a:t>
            </a:r>
            <a:endParaRPr/>
          </a:p>
        </p:txBody>
      </p:sp>
      <p:sp>
        <p:nvSpPr>
          <p:cNvPr id="346" name="Google Shape;346;p39"/>
          <p:cNvSpPr txBox="1"/>
          <p:nvPr>
            <p:ph idx="2" type="subTitle"/>
          </p:nvPr>
        </p:nvSpPr>
        <p:spPr>
          <a:xfrm>
            <a:off x="161275" y="1066275"/>
            <a:ext cx="4668600" cy="1460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🎯 Purpose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Help human moderators by: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Explaining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why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 comment is toxic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Recommending a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moderation action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warn, mute, or ban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39"/>
          <p:cNvSpPr txBox="1"/>
          <p:nvPr>
            <p:ph idx="2" type="subTitle"/>
          </p:nvPr>
        </p:nvSpPr>
        <p:spPr>
          <a:xfrm>
            <a:off x="161275" y="2634475"/>
            <a:ext cx="4668600" cy="23388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⚙️ Prompt Logic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i="1" lang="en" sz="1050">
                <a:latin typeface="Arial"/>
                <a:ea typeface="Arial"/>
                <a:cs typeface="Arial"/>
                <a:sym typeface="Arial"/>
              </a:rPr>
              <a:t>“You are a helpful assistant that classifies whether a comment is toxic or safe.</a:t>
            </a:r>
            <a:endParaRPr i="1"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50">
                <a:latin typeface="Arial"/>
                <a:ea typeface="Arial"/>
                <a:cs typeface="Arial"/>
                <a:sym typeface="Arial"/>
              </a:rPr>
              <a:t>If it’s toxic, explain why and suggest a moderation action.</a:t>
            </a:r>
            <a:endParaRPr i="1"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50">
                <a:latin typeface="Arial"/>
                <a:ea typeface="Arial"/>
                <a:cs typeface="Arial"/>
                <a:sym typeface="Arial"/>
              </a:rPr>
              <a:t>If it’s not toxic, say: ‘Comment is safe to use.’”</a:t>
            </a:r>
            <a:endParaRPr i="1"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✅ Model Used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Model: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mistralai/mixtral-8x7b-instruct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Provider: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OpenRouter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Real-time API response used in Gradio UI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5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39"/>
          <p:cNvSpPr txBox="1"/>
          <p:nvPr>
            <p:ph idx="2" type="subTitle"/>
          </p:nvPr>
        </p:nvSpPr>
        <p:spPr>
          <a:xfrm>
            <a:off x="4982200" y="1066275"/>
            <a:ext cx="3996600" cy="39069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🧪 Example Output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Comment: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“You look so ugly.”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050">
                <a:latin typeface="Arial"/>
                <a:ea typeface="Arial"/>
                <a:cs typeface="Arial"/>
                <a:sym typeface="Arial"/>
              </a:rPr>
              <a:t>This comment is considered a personal attack and violates community guidelines.</a:t>
            </a:r>
            <a:endParaRPr i="1"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50">
                <a:latin typeface="Arial"/>
                <a:ea typeface="Arial"/>
                <a:cs typeface="Arial"/>
                <a:sym typeface="Arial"/>
              </a:rPr>
              <a:t>Recommended action: Temporary mute + warning notice.</a:t>
            </a:r>
            <a:endParaRPr i="1"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💡 Why It Works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Reduces moderator effort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Provides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clear reasoning</a:t>
            </a:r>
            <a:br>
              <a:rPr b="1" lang="en" sz="1100">
                <a:latin typeface="Arial"/>
                <a:ea typeface="Arial"/>
                <a:cs typeface="Arial"/>
                <a:sym typeface="Arial"/>
              </a:rPr>
            </a:b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Suggests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proportional actions</a:t>
            </a:r>
            <a:br>
              <a:rPr b="1" lang="en" sz="1100">
                <a:latin typeface="Arial"/>
                <a:ea typeface="Arial"/>
                <a:cs typeface="Arial"/>
                <a:sym typeface="Arial"/>
              </a:rPr>
            </a:b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Bridges gap between ML output and moderation decision-making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0"/>
          <p:cNvSpPr txBox="1"/>
          <p:nvPr>
            <p:ph idx="6" type="subTitle"/>
          </p:nvPr>
        </p:nvSpPr>
        <p:spPr>
          <a:xfrm>
            <a:off x="4828000" y="1280300"/>
            <a:ext cx="3314400" cy="41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</a:t>
            </a:r>
            <a:endParaRPr/>
          </a:p>
        </p:txBody>
      </p:sp>
      <p:sp>
        <p:nvSpPr>
          <p:cNvPr id="354" name="Google Shape;354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 Deployment (Gradio)</a:t>
            </a:r>
            <a:endParaRPr/>
          </a:p>
        </p:txBody>
      </p:sp>
      <p:sp>
        <p:nvSpPr>
          <p:cNvPr id="355" name="Google Shape;355;p40"/>
          <p:cNvSpPr txBox="1"/>
          <p:nvPr>
            <p:ph idx="1" type="subTitle"/>
          </p:nvPr>
        </p:nvSpPr>
        <p:spPr>
          <a:xfrm>
            <a:off x="1001574" y="1609269"/>
            <a:ext cx="33144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Frontend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Gradio (Python)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Backend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Google Colab / Local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API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: OpenRouter (Mixtral)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40"/>
          <p:cNvSpPr txBox="1"/>
          <p:nvPr>
            <p:ph idx="2" type="subTitle"/>
          </p:nvPr>
        </p:nvSpPr>
        <p:spPr>
          <a:xfrm>
            <a:off x="1001576" y="3231194"/>
            <a:ext cx="33144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/>
              <a:t>Input box for user comments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/>
              <a:t>Toxicity classification (DistilBERT)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/>
              <a:t>GenAI output: Explanation + Moderation Action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/>
              <a:t>Clean UI with scalable layout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40"/>
          <p:cNvSpPr txBox="1"/>
          <p:nvPr>
            <p:ph idx="3" type="subTitle"/>
          </p:nvPr>
        </p:nvSpPr>
        <p:spPr>
          <a:xfrm>
            <a:off x="4828024" y="1609269"/>
            <a:ext cx="33144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/>
              <a:t>Interactive web interface for comment moderation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/>
              <a:t>Combines ML + GenAI in real-time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40"/>
          <p:cNvSpPr txBox="1"/>
          <p:nvPr>
            <p:ph idx="4" type="subTitle"/>
          </p:nvPr>
        </p:nvSpPr>
        <p:spPr>
          <a:xfrm>
            <a:off x="4828026" y="3269844"/>
            <a:ext cx="33144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"/>
              <a:t>User inputs comment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"/>
              <a:t>ML classifies (toxic/non-toxic)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"/>
              <a:t>If toxic → GenAI gives reasoning &amp; action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"/>
              <a:t>Display results in UI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40"/>
          <p:cNvSpPr txBox="1"/>
          <p:nvPr>
            <p:ph idx="5" type="subTitle"/>
          </p:nvPr>
        </p:nvSpPr>
        <p:spPr>
          <a:xfrm>
            <a:off x="1001575" y="1339975"/>
            <a:ext cx="3314400" cy="41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Stack</a:t>
            </a:r>
            <a:endParaRPr/>
          </a:p>
        </p:txBody>
      </p:sp>
      <p:sp>
        <p:nvSpPr>
          <p:cNvPr id="360" name="Google Shape;360;p40"/>
          <p:cNvSpPr txBox="1"/>
          <p:nvPr>
            <p:ph idx="7" type="subTitle"/>
          </p:nvPr>
        </p:nvSpPr>
        <p:spPr>
          <a:xfrm>
            <a:off x="1001574" y="3000800"/>
            <a:ext cx="3314400" cy="41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361" name="Google Shape;361;p40"/>
          <p:cNvSpPr txBox="1"/>
          <p:nvPr>
            <p:ph idx="8" type="subTitle"/>
          </p:nvPr>
        </p:nvSpPr>
        <p:spPr>
          <a:xfrm>
            <a:off x="4827999" y="3000800"/>
            <a:ext cx="3314400" cy="41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Workflow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plete system pipeline flowchart" id="366" name="Google Shape;366;p41" title="Pipeline Flow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538" y="152350"/>
            <a:ext cx="4838775" cy="4838775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367" name="Google Shape;367;p41"/>
          <p:cNvSpPr txBox="1"/>
          <p:nvPr>
            <p:ph type="title"/>
          </p:nvPr>
        </p:nvSpPr>
        <p:spPr>
          <a:xfrm>
            <a:off x="5286875" y="3061525"/>
            <a:ext cx="3764400" cy="19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2"/>
          <p:cNvSpPr txBox="1"/>
          <p:nvPr>
            <p:ph type="title"/>
          </p:nvPr>
        </p:nvSpPr>
        <p:spPr>
          <a:xfrm>
            <a:off x="4736025" y="2329925"/>
            <a:ext cx="40599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 of the Project</a:t>
            </a:r>
            <a:endParaRPr/>
          </a:p>
        </p:txBody>
      </p:sp>
      <p:pic>
        <p:nvPicPr>
          <p:cNvPr id="373" name="Google Shape;373;p42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7104" r="36687" t="0"/>
          <a:stretch/>
        </p:blipFill>
        <p:spPr>
          <a:xfrm>
            <a:off x="599650" y="265625"/>
            <a:ext cx="4059900" cy="4064400"/>
          </a:xfrm>
          <a:prstGeom prst="ellipse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adio interface example 1" id="378" name="Google Shape;378;p43" title="UI Screenshot 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450" y="976725"/>
            <a:ext cx="4274025" cy="2985675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</p:pic>
      <p:pic>
        <p:nvPicPr>
          <p:cNvPr descr="Gradio interface example 2" id="379" name="Google Shape;379;p43" title="UI Screenshot 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1500" y="1067467"/>
            <a:ext cx="4274024" cy="2804182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adio interface example 4" id="384" name="Google Shape;384;p44" title="UI Screenshot 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400" y="1130125"/>
            <a:ext cx="4340990" cy="3038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descr="Gradio interface example 5" id="385" name="Google Shape;385;p44" title="UI Screenshot 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6500" y="1130125"/>
            <a:ext cx="4341000" cy="3038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adio interface example 6" id="390" name="Google Shape;390;p45" title="UI Screenshot 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750" y="904875"/>
            <a:ext cx="4762500" cy="333375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able of contents</a:t>
            </a:r>
            <a:endParaRPr/>
          </a:p>
        </p:txBody>
      </p:sp>
      <p:sp>
        <p:nvSpPr>
          <p:cNvPr id="252" name="Google Shape;252;p28"/>
          <p:cNvSpPr txBox="1"/>
          <p:nvPr>
            <p:ph idx="2" type="title"/>
          </p:nvPr>
        </p:nvSpPr>
        <p:spPr>
          <a:xfrm>
            <a:off x="720000" y="1194883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01</a:t>
            </a:r>
            <a:endParaRPr sz="1400"/>
          </a:p>
        </p:txBody>
      </p:sp>
      <p:sp>
        <p:nvSpPr>
          <p:cNvPr id="253" name="Google Shape;253;p28"/>
          <p:cNvSpPr txBox="1"/>
          <p:nvPr>
            <p:ph idx="4" type="title"/>
          </p:nvPr>
        </p:nvSpPr>
        <p:spPr>
          <a:xfrm>
            <a:off x="3306000" y="1194883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02</a:t>
            </a:r>
            <a:endParaRPr sz="1400"/>
          </a:p>
        </p:txBody>
      </p:sp>
      <p:sp>
        <p:nvSpPr>
          <p:cNvPr id="254" name="Google Shape;254;p28"/>
          <p:cNvSpPr txBox="1"/>
          <p:nvPr>
            <p:ph idx="6" type="title"/>
          </p:nvPr>
        </p:nvSpPr>
        <p:spPr>
          <a:xfrm>
            <a:off x="5892000" y="1194883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03</a:t>
            </a:r>
            <a:endParaRPr sz="1400"/>
          </a:p>
        </p:txBody>
      </p:sp>
      <p:sp>
        <p:nvSpPr>
          <p:cNvPr id="255" name="Google Shape;255;p28"/>
          <p:cNvSpPr txBox="1"/>
          <p:nvPr>
            <p:ph idx="1" type="subTitle"/>
          </p:nvPr>
        </p:nvSpPr>
        <p:spPr>
          <a:xfrm>
            <a:off x="720000" y="1642475"/>
            <a:ext cx="2532000" cy="4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Project Motivation &amp; Overview</a:t>
            </a:r>
            <a:endParaRPr sz="1200"/>
          </a:p>
        </p:txBody>
      </p:sp>
      <p:sp>
        <p:nvSpPr>
          <p:cNvPr id="256" name="Google Shape;256;p28"/>
          <p:cNvSpPr txBox="1"/>
          <p:nvPr>
            <p:ph idx="8" type="subTitle"/>
          </p:nvPr>
        </p:nvSpPr>
        <p:spPr>
          <a:xfrm>
            <a:off x="3252000" y="1642475"/>
            <a:ext cx="2532000" cy="4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Dataset and Preprocessing</a:t>
            </a:r>
            <a:endParaRPr sz="1200"/>
          </a:p>
        </p:txBody>
      </p:sp>
      <p:sp>
        <p:nvSpPr>
          <p:cNvPr id="257" name="Google Shape;257;p28"/>
          <p:cNvSpPr txBox="1"/>
          <p:nvPr>
            <p:ph idx="9" type="subTitle"/>
          </p:nvPr>
        </p:nvSpPr>
        <p:spPr>
          <a:xfrm>
            <a:off x="5838000" y="1642475"/>
            <a:ext cx="2532000" cy="4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ML Toxic Comment Classifier</a:t>
            </a:r>
            <a:endParaRPr sz="1200"/>
          </a:p>
        </p:txBody>
      </p:sp>
      <p:sp>
        <p:nvSpPr>
          <p:cNvPr id="258" name="Google Shape;258;p28"/>
          <p:cNvSpPr txBox="1"/>
          <p:nvPr>
            <p:ph idx="2" type="title"/>
          </p:nvPr>
        </p:nvSpPr>
        <p:spPr>
          <a:xfrm>
            <a:off x="747000" y="2100758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04</a:t>
            </a:r>
            <a:endParaRPr sz="1400"/>
          </a:p>
        </p:txBody>
      </p:sp>
      <p:sp>
        <p:nvSpPr>
          <p:cNvPr id="259" name="Google Shape;259;p28"/>
          <p:cNvSpPr txBox="1"/>
          <p:nvPr>
            <p:ph idx="4" type="title"/>
          </p:nvPr>
        </p:nvSpPr>
        <p:spPr>
          <a:xfrm>
            <a:off x="3333000" y="2100758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05</a:t>
            </a:r>
            <a:endParaRPr sz="1400"/>
          </a:p>
        </p:txBody>
      </p:sp>
      <p:sp>
        <p:nvSpPr>
          <p:cNvPr id="260" name="Google Shape;260;p28"/>
          <p:cNvSpPr txBox="1"/>
          <p:nvPr>
            <p:ph idx="6" type="title"/>
          </p:nvPr>
        </p:nvSpPr>
        <p:spPr>
          <a:xfrm>
            <a:off x="5919000" y="2100758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06</a:t>
            </a:r>
            <a:endParaRPr sz="1400"/>
          </a:p>
        </p:txBody>
      </p:sp>
      <p:sp>
        <p:nvSpPr>
          <p:cNvPr id="261" name="Google Shape;261;p28"/>
          <p:cNvSpPr txBox="1"/>
          <p:nvPr>
            <p:ph idx="1" type="subTitle"/>
          </p:nvPr>
        </p:nvSpPr>
        <p:spPr>
          <a:xfrm>
            <a:off x="747000" y="2548350"/>
            <a:ext cx="2532000" cy="4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Model Evaluation &amp; Visualizations</a:t>
            </a:r>
            <a:endParaRPr sz="1200"/>
          </a:p>
        </p:txBody>
      </p:sp>
      <p:sp>
        <p:nvSpPr>
          <p:cNvPr id="262" name="Google Shape;262;p28"/>
          <p:cNvSpPr txBox="1"/>
          <p:nvPr>
            <p:ph idx="8" type="subTitle"/>
          </p:nvPr>
        </p:nvSpPr>
        <p:spPr>
          <a:xfrm>
            <a:off x="3279000" y="2548350"/>
            <a:ext cx="2532000" cy="4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Generative AI Integration</a:t>
            </a:r>
            <a:endParaRPr sz="1200"/>
          </a:p>
        </p:txBody>
      </p:sp>
      <p:sp>
        <p:nvSpPr>
          <p:cNvPr id="263" name="Google Shape;263;p28"/>
          <p:cNvSpPr txBox="1"/>
          <p:nvPr>
            <p:ph idx="9" type="subTitle"/>
          </p:nvPr>
        </p:nvSpPr>
        <p:spPr>
          <a:xfrm>
            <a:off x="5865000" y="2548350"/>
            <a:ext cx="2532000" cy="4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GUI &amp; Deployment (Gradio UI)</a:t>
            </a:r>
            <a:endParaRPr sz="1200"/>
          </a:p>
        </p:txBody>
      </p:sp>
      <p:sp>
        <p:nvSpPr>
          <p:cNvPr id="264" name="Google Shape;264;p28"/>
          <p:cNvSpPr txBox="1"/>
          <p:nvPr>
            <p:ph idx="2" type="title"/>
          </p:nvPr>
        </p:nvSpPr>
        <p:spPr>
          <a:xfrm>
            <a:off x="733500" y="3006633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07</a:t>
            </a:r>
            <a:endParaRPr sz="1400"/>
          </a:p>
        </p:txBody>
      </p:sp>
      <p:sp>
        <p:nvSpPr>
          <p:cNvPr id="265" name="Google Shape;265;p28"/>
          <p:cNvSpPr txBox="1"/>
          <p:nvPr>
            <p:ph idx="4" type="title"/>
          </p:nvPr>
        </p:nvSpPr>
        <p:spPr>
          <a:xfrm>
            <a:off x="3319500" y="3006633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08</a:t>
            </a:r>
            <a:endParaRPr sz="1400"/>
          </a:p>
        </p:txBody>
      </p:sp>
      <p:sp>
        <p:nvSpPr>
          <p:cNvPr id="266" name="Google Shape;266;p28"/>
          <p:cNvSpPr txBox="1"/>
          <p:nvPr>
            <p:ph idx="6" type="title"/>
          </p:nvPr>
        </p:nvSpPr>
        <p:spPr>
          <a:xfrm>
            <a:off x="5905500" y="3006633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09</a:t>
            </a:r>
            <a:endParaRPr sz="1400"/>
          </a:p>
        </p:txBody>
      </p:sp>
      <p:sp>
        <p:nvSpPr>
          <p:cNvPr id="267" name="Google Shape;267;p28"/>
          <p:cNvSpPr txBox="1"/>
          <p:nvPr>
            <p:ph idx="1" type="subTitle"/>
          </p:nvPr>
        </p:nvSpPr>
        <p:spPr>
          <a:xfrm>
            <a:off x="733500" y="3454225"/>
            <a:ext cx="2532000" cy="4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Final System Architecture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68" name="Google Shape;268;p28"/>
          <p:cNvSpPr txBox="1"/>
          <p:nvPr>
            <p:ph idx="8" type="subTitle"/>
          </p:nvPr>
        </p:nvSpPr>
        <p:spPr>
          <a:xfrm>
            <a:off x="3265500" y="3454225"/>
            <a:ext cx="2532000" cy="4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Screenshots of the Project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69" name="Google Shape;269;p28"/>
          <p:cNvSpPr txBox="1"/>
          <p:nvPr>
            <p:ph idx="9" type="subTitle"/>
          </p:nvPr>
        </p:nvSpPr>
        <p:spPr>
          <a:xfrm>
            <a:off x="5851500" y="3454225"/>
            <a:ext cx="2532000" cy="4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Conclusion &amp; Future Scope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 and Future Scope</a:t>
            </a:r>
            <a:endParaRPr/>
          </a:p>
        </p:txBody>
      </p:sp>
      <p:sp>
        <p:nvSpPr>
          <p:cNvPr id="396" name="Google Shape;396;p46"/>
          <p:cNvSpPr txBox="1"/>
          <p:nvPr>
            <p:ph idx="1" type="subTitle"/>
          </p:nvPr>
        </p:nvSpPr>
        <p:spPr>
          <a:xfrm>
            <a:off x="1001575" y="1609279"/>
            <a:ext cx="3314400" cy="196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Dependence on external APIs (OpenRouter)</a:t>
            </a:r>
            <a:br>
              <a:rPr lang="en"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LLM cost increases with scale</a:t>
            </a:r>
            <a:br>
              <a:rPr lang="en"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Rewrite module unreliable</a:t>
            </a:r>
            <a:br>
              <a:rPr lang="en"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No multilingual support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46"/>
          <p:cNvSpPr txBox="1"/>
          <p:nvPr>
            <p:ph idx="2" type="subTitle"/>
          </p:nvPr>
        </p:nvSpPr>
        <p:spPr>
          <a:xfrm>
            <a:off x="4828025" y="1609282"/>
            <a:ext cx="3314400" cy="27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Use local open-source LLMs (Ollama, GGUF, LLaMA 3)</a:t>
            </a:r>
            <a:br>
              <a:rPr lang="en"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Add SHAP explainability for DistilBERT</a:t>
            </a:r>
            <a:br>
              <a:rPr lang="en"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Train multi-label classifier (insult, hate speech, threat)</a:t>
            </a:r>
            <a:br>
              <a:rPr lang="en"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Deploy using Flask, Streamlit Cloud, or HuggingFace Spaces</a:t>
            </a:r>
            <a:br>
              <a:rPr lang="en">
                <a:latin typeface="Times New Roman"/>
                <a:ea typeface="Times New Roman"/>
                <a:cs typeface="Times New Roman"/>
                <a:sym typeface="Times New Roman"/>
              </a:rPr>
            </a:b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Add toxicity severity scores</a:t>
            </a:r>
            <a:br>
              <a:rPr lang="en">
                <a:latin typeface="Times New Roman"/>
                <a:ea typeface="Times New Roman"/>
                <a:cs typeface="Times New Roman"/>
                <a:sym typeface="Times New Roman"/>
              </a:rPr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46"/>
          <p:cNvSpPr txBox="1"/>
          <p:nvPr>
            <p:ph idx="5" type="subTitle"/>
          </p:nvPr>
        </p:nvSpPr>
        <p:spPr>
          <a:xfrm>
            <a:off x="1001575" y="1339975"/>
            <a:ext cx="3314400" cy="41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</p:txBody>
      </p:sp>
      <p:sp>
        <p:nvSpPr>
          <p:cNvPr id="399" name="Google Shape;399;p46"/>
          <p:cNvSpPr txBox="1"/>
          <p:nvPr>
            <p:ph idx="7" type="subTitle"/>
          </p:nvPr>
        </p:nvSpPr>
        <p:spPr>
          <a:xfrm>
            <a:off x="4827999" y="1339975"/>
            <a:ext cx="3314400" cy="41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Improvements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4" name="Google Shape;404;p47"/>
          <p:cNvGrpSpPr/>
          <p:nvPr/>
        </p:nvGrpSpPr>
        <p:grpSpPr>
          <a:xfrm>
            <a:off x="1666673" y="2248189"/>
            <a:ext cx="5810647" cy="6151813"/>
            <a:chOff x="1727948" y="1528089"/>
            <a:chExt cx="5810647" cy="6151813"/>
          </a:xfrm>
        </p:grpSpPr>
        <p:pic>
          <p:nvPicPr>
            <p:cNvPr id="405" name="Google Shape;405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979512" y="2055780"/>
              <a:ext cx="5131526" cy="471532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6" name="Google Shape;406;p4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727948" y="2266388"/>
              <a:ext cx="2665873" cy="483870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7" name="Google Shape;407;p4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574874" y="1528089"/>
              <a:ext cx="4963722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8" name="Google Shape;408;p4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872113" y="2536401"/>
              <a:ext cx="2212193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9" name="Google Shape;409;p4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3719528" y="3440458"/>
              <a:ext cx="1651484" cy="1609538"/>
            </a:xfrm>
            <a:prstGeom prst="rect">
              <a:avLst/>
            </a:prstGeom>
            <a:noFill/>
            <a:ln>
              <a:noFill/>
            </a:ln>
            <a:effectLst>
              <a:outerShdw blurRad="414338" rotWithShape="0" algn="bl" dir="2820000" dist="400050">
                <a:srgbClr val="BAFFFF"/>
              </a:outerShdw>
            </a:effectLst>
          </p:spPr>
        </p:pic>
      </p:grpSp>
      <p:sp>
        <p:nvSpPr>
          <p:cNvPr id="410" name="Google Shape;410;p47"/>
          <p:cNvSpPr txBox="1"/>
          <p:nvPr>
            <p:ph type="title"/>
          </p:nvPr>
        </p:nvSpPr>
        <p:spPr>
          <a:xfrm>
            <a:off x="2028300" y="1146300"/>
            <a:ext cx="5087400" cy="11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Motivation &amp; Overview</a:t>
            </a:r>
            <a:endParaRPr/>
          </a:p>
        </p:txBody>
      </p:sp>
      <p:sp>
        <p:nvSpPr>
          <p:cNvPr id="275" name="Google Shape;275;p29"/>
          <p:cNvSpPr txBox="1"/>
          <p:nvPr>
            <p:ph idx="2" type="subTitle"/>
          </p:nvPr>
        </p:nvSpPr>
        <p:spPr>
          <a:xfrm>
            <a:off x="779600" y="1155950"/>
            <a:ext cx="7644300" cy="37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💡 Why This Project?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Toxic comments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are a major challenge on social platforms, often causing harm to users and communities.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Traditional moderation is manual, time-consuming, and prone to inconsistency.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There’s a growing need for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AI-powered moderation tools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that can: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Detect harmful language accurately.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Guide moderators with contextual suggestions.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Generate empathetic counter-responses to de-escalate conflict.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🎯 Project Goal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1397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050">
                <a:latin typeface="Arial"/>
                <a:ea typeface="Arial"/>
                <a:cs typeface="Arial"/>
                <a:sym typeface="Arial"/>
              </a:rPr>
              <a:t>To build a </a:t>
            </a:r>
            <a:r>
              <a:rPr b="1" lang="en" sz="1050">
                <a:latin typeface="Arial"/>
                <a:ea typeface="Arial"/>
                <a:cs typeface="Arial"/>
                <a:sym typeface="Arial"/>
              </a:rPr>
              <a:t>hybrid system combining ML &amp; GenAI</a:t>
            </a:r>
            <a:r>
              <a:rPr lang="en" sz="1050">
                <a:latin typeface="Arial"/>
                <a:ea typeface="Arial"/>
                <a:cs typeface="Arial"/>
                <a:sym typeface="Arial"/>
              </a:rPr>
              <a:t> that classifies toxicity, explains moderation rationale, and provides a user-friendly interface for real-time use.</a:t>
            </a:r>
            <a:endParaRPr sz="10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and Preprocessing</a:t>
            </a:r>
            <a:endParaRPr/>
          </a:p>
        </p:txBody>
      </p:sp>
      <p:sp>
        <p:nvSpPr>
          <p:cNvPr id="281" name="Google Shape;281;p30"/>
          <p:cNvSpPr txBox="1"/>
          <p:nvPr>
            <p:ph idx="2" type="subTitle"/>
          </p:nvPr>
        </p:nvSpPr>
        <p:spPr>
          <a:xfrm>
            <a:off x="797525" y="1290300"/>
            <a:ext cx="3620100" cy="25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📊 Dataset: Jigsaw Toxic Comment Classification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Source: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Kaggle (Jigsaw competition)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Original size: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~160,000 comments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Used subset: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50,000 rows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latin typeface="Arial"/>
                <a:ea typeface="Arial"/>
                <a:cs typeface="Arial"/>
                <a:sym typeface="Arial"/>
              </a:rPr>
              <a:t> → Stratified sampling to preserve label balance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latin typeface="Arial"/>
                <a:ea typeface="Arial"/>
                <a:cs typeface="Arial"/>
                <a:sym typeface="Arial"/>
              </a:rPr>
              <a:t> → Binary labels: 0 = Non-toxic, 1 = Toxic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30"/>
          <p:cNvSpPr txBox="1"/>
          <p:nvPr>
            <p:ph idx="2" type="subTitle"/>
          </p:nvPr>
        </p:nvSpPr>
        <p:spPr>
          <a:xfrm>
            <a:off x="4803900" y="1290300"/>
            <a:ext cx="3620100" cy="25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🔧 Preprocessing Steps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Removed empty/null comments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Lowercased all text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Tokenized using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DistilBERT tokenizer</a:t>
            </a:r>
            <a:br>
              <a:rPr b="1" lang="en" sz="1100">
                <a:latin typeface="Arial"/>
                <a:ea typeface="Arial"/>
                <a:cs typeface="Arial"/>
                <a:sym typeface="Arial"/>
              </a:rPr>
            </a:b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Applied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stratified 80/20 split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for training/testing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Converted data into PyTorch Dataset format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Toxic Comment Classification</a:t>
            </a:r>
            <a:endParaRPr/>
          </a:p>
        </p:txBody>
      </p:sp>
      <p:sp>
        <p:nvSpPr>
          <p:cNvPr id="288" name="Google Shape;288;p31"/>
          <p:cNvSpPr txBox="1"/>
          <p:nvPr>
            <p:ph idx="2" type="subTitle"/>
          </p:nvPr>
        </p:nvSpPr>
        <p:spPr>
          <a:xfrm>
            <a:off x="779600" y="1164850"/>
            <a:ext cx="2840700" cy="23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🤖 Model: 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distilbert-base-uncased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 (Hugging Face Transformers)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Lightweight version of BERT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Fine-tuned for binary classification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Fast, accurate, and easy to deploy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89" name="Google Shape;289;p31"/>
          <p:cNvGraphicFramePr/>
          <p:nvPr/>
        </p:nvGraphicFramePr>
        <p:xfrm>
          <a:off x="4070850" y="1238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{F21B7E9A-AC3F-4447-AF59-8D409653A3D8}</a:tableStyleId>
              </a:tblPr>
              <a:tblGrid>
                <a:gridCol w="2136500"/>
                <a:gridCol w="2136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</a:rPr>
                        <a:t>Parameter</a:t>
                      </a:r>
                      <a:endParaRPr b="1"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solidFill>
                            <a:schemeClr val="dk1"/>
                          </a:solidFill>
                        </a:rPr>
                        <a:t>Value</a:t>
                      </a:r>
                      <a:endParaRPr b="1"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Epochs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5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Batch Size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16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Optimizer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AdamW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Loss Function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Cross Entropy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Tokenizer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DistilBERT Tokenizer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Split Method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Stratified 80/20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90" name="Google Shape;290;p31"/>
          <p:cNvSpPr txBox="1"/>
          <p:nvPr>
            <p:ph idx="2" type="subTitle"/>
          </p:nvPr>
        </p:nvSpPr>
        <p:spPr>
          <a:xfrm>
            <a:off x="779600" y="3584375"/>
            <a:ext cx="2840700" cy="14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✅ Evaluation Metrics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Accuracy: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~96%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F1-Score: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~0.94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2"/>
          <p:cNvSpPr txBox="1"/>
          <p:nvPr>
            <p:ph type="title"/>
          </p:nvPr>
        </p:nvSpPr>
        <p:spPr>
          <a:xfrm>
            <a:off x="4736025" y="2329925"/>
            <a:ext cx="40599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Evaluation &amp; Visualizations</a:t>
            </a:r>
            <a:endParaRPr/>
          </a:p>
        </p:txBody>
      </p:sp>
      <p:pic>
        <p:nvPicPr>
          <p:cNvPr id="296" name="Google Shape;296;p32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7104" r="36687" t="0"/>
          <a:stretch/>
        </p:blipFill>
        <p:spPr>
          <a:xfrm>
            <a:off x="599650" y="265625"/>
            <a:ext cx="4059900" cy="4064400"/>
          </a:xfrm>
          <a:prstGeom prst="ellipse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3"/>
          <p:cNvSpPr txBox="1"/>
          <p:nvPr>
            <p:ph type="title"/>
          </p:nvPr>
        </p:nvSpPr>
        <p:spPr>
          <a:xfrm>
            <a:off x="811975" y="633750"/>
            <a:ext cx="4097700" cy="66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 Curve</a:t>
            </a:r>
            <a:endParaRPr/>
          </a:p>
        </p:txBody>
      </p:sp>
      <p:sp>
        <p:nvSpPr>
          <p:cNvPr id="302" name="Google Shape;302;p33"/>
          <p:cNvSpPr txBox="1"/>
          <p:nvPr>
            <p:ph idx="1" type="subTitle"/>
          </p:nvPr>
        </p:nvSpPr>
        <p:spPr>
          <a:xfrm>
            <a:off x="811975" y="1536900"/>
            <a:ext cx="4097700" cy="33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📈 ROC Curve (Receiver Operating Characteristic)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Visualizes the trade-off between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True Positive Rate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False Positive Rate</a:t>
            </a:r>
            <a:br>
              <a:rPr b="1" lang="en" sz="1100">
                <a:latin typeface="Arial"/>
                <a:ea typeface="Arial"/>
                <a:cs typeface="Arial"/>
                <a:sym typeface="Arial"/>
              </a:rPr>
            </a:b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AUC ≈ 0.96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— indicates near-perfect classification ability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🟩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Interpretation: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Classifier can confidently separate toxic vs. non-toxic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High sensitivity and specificity</a:t>
            </a:r>
            <a:endParaRPr/>
          </a:p>
        </p:txBody>
      </p:sp>
      <p:pic>
        <p:nvPicPr>
          <p:cNvPr descr="ROC Curve showing AUC of 0.96" id="303" name="Google Shape;303;p33" title="ROC Curv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9675" y="1804200"/>
            <a:ext cx="3810000" cy="2857500"/>
          </a:xfrm>
          <a:prstGeom prst="rect">
            <a:avLst/>
          </a:prstGeom>
          <a:noFill/>
          <a:ln cap="flat" cmpd="sng" w="254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4"/>
          <p:cNvSpPr txBox="1"/>
          <p:nvPr>
            <p:ph type="title"/>
          </p:nvPr>
        </p:nvSpPr>
        <p:spPr>
          <a:xfrm>
            <a:off x="811975" y="633750"/>
            <a:ext cx="4097700" cy="66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</a:t>
            </a:r>
            <a:endParaRPr/>
          </a:p>
        </p:txBody>
      </p:sp>
      <p:sp>
        <p:nvSpPr>
          <p:cNvPr id="309" name="Google Shape;309;p34"/>
          <p:cNvSpPr txBox="1"/>
          <p:nvPr>
            <p:ph idx="1" type="subTitle"/>
          </p:nvPr>
        </p:nvSpPr>
        <p:spPr>
          <a:xfrm>
            <a:off x="811975" y="1536900"/>
            <a:ext cx="4097700" cy="33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The Confusion Matrix demonstrates: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Times New Roman"/>
              <a:buChar char="●"/>
            </a:pPr>
            <a:r>
              <a:rPr b="1" lang="en" sz="1100">
                <a:latin typeface="Times New Roman"/>
                <a:ea typeface="Times New Roman"/>
                <a:cs typeface="Times New Roman"/>
                <a:sym typeface="Times New Roman"/>
              </a:rPr>
              <a:t>True Negatives</a:t>
            </a: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 (Non-toxic correctly predicted): 44,895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Times New Roman"/>
              <a:buChar char="●"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b="1" lang="en" sz="1100">
                <a:latin typeface="Times New Roman"/>
                <a:ea typeface="Times New Roman"/>
                <a:cs typeface="Times New Roman"/>
                <a:sym typeface="Times New Roman"/>
              </a:rPr>
              <a:t>rue Positives</a:t>
            </a: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 (Toxic correctly predicted): 4,423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Times New Roman"/>
              <a:buChar char="●"/>
            </a:pPr>
            <a:r>
              <a:rPr b="1" lang="en" sz="1100">
                <a:latin typeface="Times New Roman"/>
                <a:ea typeface="Times New Roman"/>
                <a:cs typeface="Times New Roman"/>
                <a:sym typeface="Times New Roman"/>
              </a:rPr>
              <a:t>False Positives</a:t>
            </a: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 (Non-toxic misclassified as toxic): 313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Times New Roman"/>
              <a:buChar char="●"/>
            </a:pPr>
            <a:r>
              <a:rPr b="1" lang="en" sz="1100">
                <a:latin typeface="Times New Roman"/>
                <a:ea typeface="Times New Roman"/>
                <a:cs typeface="Times New Roman"/>
                <a:sym typeface="Times New Roman"/>
              </a:rPr>
              <a:t>False Negatives</a:t>
            </a: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 (Toxic misclassified as non-toxic): 369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This indicates: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Times New Roman"/>
              <a:buChar char="●"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Very high accuracy in detecting non-toxic comments (TN rate is exceptionally high).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Times New Roman"/>
              <a:buChar char="●"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Toxic comments are detected reliably, with low false negatives.</a:t>
            </a:r>
            <a:endParaRPr sz="1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Times New Roman"/>
              <a:buChar char="●"/>
            </a:pP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The classifier maintains a strong balance between sensitivity and specificity, validating its real-world usefulness.</a:t>
            </a:r>
            <a:b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radio interface example 11" id="310" name="Google Shape;310;p34" title="UI Screenshot 11"/>
          <p:cNvPicPr preferRelativeResize="0"/>
          <p:nvPr/>
        </p:nvPicPr>
        <p:blipFill rotWithShape="1">
          <a:blip r:embed="rId3">
            <a:alphaModFix/>
          </a:blip>
          <a:srcRect b="0" l="2633" r="1965" t="2429"/>
          <a:stretch/>
        </p:blipFill>
        <p:spPr>
          <a:xfrm>
            <a:off x="5193650" y="1575238"/>
            <a:ext cx="3758550" cy="2939075"/>
          </a:xfrm>
          <a:prstGeom prst="rect">
            <a:avLst/>
          </a:prstGeom>
          <a:noFill/>
          <a:ln cap="flat" cmpd="sng" w="254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5"/>
          <p:cNvSpPr txBox="1"/>
          <p:nvPr>
            <p:ph type="title"/>
          </p:nvPr>
        </p:nvSpPr>
        <p:spPr>
          <a:xfrm>
            <a:off x="4736025" y="2329925"/>
            <a:ext cx="40599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GenAI Integration</a:t>
            </a:r>
            <a:endParaRPr/>
          </a:p>
        </p:txBody>
      </p:sp>
      <p:pic>
        <p:nvPicPr>
          <p:cNvPr id="316" name="Google Shape;316;p35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7104" r="36687" t="0"/>
          <a:stretch/>
        </p:blipFill>
        <p:spPr>
          <a:xfrm>
            <a:off x="599650" y="265625"/>
            <a:ext cx="4059900" cy="4064400"/>
          </a:xfrm>
          <a:prstGeom prst="ellipse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nerative AI Project Proposal by Slidesgo">
  <a:themeElements>
    <a:clrScheme name="Simple Light">
      <a:dk1>
        <a:srgbClr val="F5F5F5"/>
      </a:dk1>
      <a:lt1>
        <a:srgbClr val="000034"/>
      </a:lt1>
      <a:dk2>
        <a:srgbClr val="FFFF00"/>
      </a:dk2>
      <a:lt2>
        <a:srgbClr val="0FFCF4"/>
      </a:lt2>
      <a:accent1>
        <a:srgbClr val="BAFFFF"/>
      </a:accent1>
      <a:accent2>
        <a:srgbClr val="81B4F3"/>
      </a:accent2>
      <a:accent3>
        <a:srgbClr val="847DFB"/>
      </a:accent3>
      <a:accent4>
        <a:srgbClr val="C242F6"/>
      </a:accent4>
      <a:accent5>
        <a:srgbClr val="9C00B8"/>
      </a:accent5>
      <a:accent6>
        <a:srgbClr val="E06D19"/>
      </a:accent6>
      <a:hlink>
        <a:srgbClr val="F5F5F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